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2D40"/>
    <a:srgbClr val="F370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43"/>
    <p:restoredTop sz="94694"/>
  </p:normalViewPr>
  <p:slideViewPr>
    <p:cSldViewPr snapToGrid="0" snapToObjects="1">
      <p:cViewPr varScale="1">
        <p:scale>
          <a:sx n="103" d="100"/>
          <a:sy n="103" d="100"/>
        </p:scale>
        <p:origin x="1120" y="4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C2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F3704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Oval 3"/>
          <p:cNvSpPr/>
          <p:nvPr/>
        </p:nvSpPr>
        <p:spPr>
          <a:xfrm>
            <a:off x="9418320" y="548640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Oval 4"/>
          <p:cNvSpPr/>
          <p:nvPr/>
        </p:nvSpPr>
        <p:spPr>
          <a:xfrm>
            <a:off x="9921240" y="548640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Oval 5"/>
          <p:cNvSpPr/>
          <p:nvPr/>
        </p:nvSpPr>
        <p:spPr>
          <a:xfrm>
            <a:off x="10424160" y="548640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Oval 6"/>
          <p:cNvSpPr/>
          <p:nvPr/>
        </p:nvSpPr>
        <p:spPr>
          <a:xfrm>
            <a:off x="10927080" y="548640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Oval 7"/>
          <p:cNvSpPr/>
          <p:nvPr/>
        </p:nvSpPr>
        <p:spPr>
          <a:xfrm>
            <a:off x="9418320" y="960120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Oval 8"/>
          <p:cNvSpPr/>
          <p:nvPr/>
        </p:nvSpPr>
        <p:spPr>
          <a:xfrm>
            <a:off x="9921240" y="960120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Oval 9"/>
          <p:cNvSpPr/>
          <p:nvPr/>
        </p:nvSpPr>
        <p:spPr>
          <a:xfrm>
            <a:off x="10424160" y="960120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Oval 10"/>
          <p:cNvSpPr/>
          <p:nvPr/>
        </p:nvSpPr>
        <p:spPr>
          <a:xfrm>
            <a:off x="10927080" y="960120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Oval 11"/>
          <p:cNvSpPr/>
          <p:nvPr/>
        </p:nvSpPr>
        <p:spPr>
          <a:xfrm>
            <a:off x="9418320" y="1371600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Oval 12"/>
          <p:cNvSpPr/>
          <p:nvPr/>
        </p:nvSpPr>
        <p:spPr>
          <a:xfrm>
            <a:off x="9921240" y="1371600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Oval 13"/>
          <p:cNvSpPr/>
          <p:nvPr/>
        </p:nvSpPr>
        <p:spPr>
          <a:xfrm>
            <a:off x="10424160" y="1371600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Oval 14"/>
          <p:cNvSpPr/>
          <p:nvPr/>
        </p:nvSpPr>
        <p:spPr>
          <a:xfrm>
            <a:off x="10927080" y="1371600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Oval 15"/>
          <p:cNvSpPr/>
          <p:nvPr/>
        </p:nvSpPr>
        <p:spPr>
          <a:xfrm>
            <a:off x="9418320" y="1783080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Oval 16"/>
          <p:cNvSpPr/>
          <p:nvPr/>
        </p:nvSpPr>
        <p:spPr>
          <a:xfrm>
            <a:off x="9921240" y="1783080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Oval 17"/>
          <p:cNvSpPr/>
          <p:nvPr/>
        </p:nvSpPr>
        <p:spPr>
          <a:xfrm>
            <a:off x="10424160" y="1783080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Oval 18"/>
          <p:cNvSpPr/>
          <p:nvPr/>
        </p:nvSpPr>
        <p:spPr>
          <a:xfrm>
            <a:off x="10927080" y="1783080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Oval 19"/>
          <p:cNvSpPr/>
          <p:nvPr/>
        </p:nvSpPr>
        <p:spPr>
          <a:xfrm>
            <a:off x="9418320" y="2194560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Oval 20"/>
          <p:cNvSpPr/>
          <p:nvPr/>
        </p:nvSpPr>
        <p:spPr>
          <a:xfrm>
            <a:off x="9921240" y="2194560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Oval 21"/>
          <p:cNvSpPr/>
          <p:nvPr/>
        </p:nvSpPr>
        <p:spPr>
          <a:xfrm>
            <a:off x="10424160" y="2194560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Oval 22"/>
          <p:cNvSpPr/>
          <p:nvPr/>
        </p:nvSpPr>
        <p:spPr>
          <a:xfrm>
            <a:off x="10927080" y="2194560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Oval 23"/>
          <p:cNvSpPr/>
          <p:nvPr/>
        </p:nvSpPr>
        <p:spPr>
          <a:xfrm>
            <a:off x="9418320" y="2606040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Oval 24"/>
          <p:cNvSpPr/>
          <p:nvPr/>
        </p:nvSpPr>
        <p:spPr>
          <a:xfrm>
            <a:off x="9921240" y="2606040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Oval 25"/>
          <p:cNvSpPr/>
          <p:nvPr/>
        </p:nvSpPr>
        <p:spPr>
          <a:xfrm>
            <a:off x="10424160" y="2606040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Oval 26"/>
          <p:cNvSpPr/>
          <p:nvPr/>
        </p:nvSpPr>
        <p:spPr>
          <a:xfrm>
            <a:off x="10927080" y="2606040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Oval 27"/>
          <p:cNvSpPr/>
          <p:nvPr/>
        </p:nvSpPr>
        <p:spPr>
          <a:xfrm>
            <a:off x="9418320" y="3017520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Oval 28"/>
          <p:cNvSpPr/>
          <p:nvPr/>
        </p:nvSpPr>
        <p:spPr>
          <a:xfrm>
            <a:off x="9921240" y="3017520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Oval 29"/>
          <p:cNvSpPr/>
          <p:nvPr/>
        </p:nvSpPr>
        <p:spPr>
          <a:xfrm>
            <a:off x="10424160" y="3017520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Oval 30"/>
          <p:cNvSpPr/>
          <p:nvPr/>
        </p:nvSpPr>
        <p:spPr>
          <a:xfrm>
            <a:off x="10927080" y="3017520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Oval 31"/>
          <p:cNvSpPr/>
          <p:nvPr/>
        </p:nvSpPr>
        <p:spPr>
          <a:xfrm>
            <a:off x="9418320" y="3429000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Oval 32"/>
          <p:cNvSpPr/>
          <p:nvPr/>
        </p:nvSpPr>
        <p:spPr>
          <a:xfrm>
            <a:off x="9921240" y="3429000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Oval 33"/>
          <p:cNvSpPr/>
          <p:nvPr/>
        </p:nvSpPr>
        <p:spPr>
          <a:xfrm>
            <a:off x="10424160" y="3429000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Oval 34"/>
          <p:cNvSpPr/>
          <p:nvPr/>
        </p:nvSpPr>
        <p:spPr>
          <a:xfrm>
            <a:off x="10927080" y="3429000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Oval 35"/>
          <p:cNvSpPr/>
          <p:nvPr/>
        </p:nvSpPr>
        <p:spPr>
          <a:xfrm>
            <a:off x="9418320" y="3840480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Oval 36"/>
          <p:cNvSpPr/>
          <p:nvPr/>
        </p:nvSpPr>
        <p:spPr>
          <a:xfrm>
            <a:off x="9921240" y="3840480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Oval 37"/>
          <p:cNvSpPr/>
          <p:nvPr/>
        </p:nvSpPr>
        <p:spPr>
          <a:xfrm>
            <a:off x="10424160" y="3840480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Oval 38"/>
          <p:cNvSpPr/>
          <p:nvPr/>
        </p:nvSpPr>
        <p:spPr>
          <a:xfrm>
            <a:off x="10927080" y="3840480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Oval 39"/>
          <p:cNvSpPr/>
          <p:nvPr/>
        </p:nvSpPr>
        <p:spPr>
          <a:xfrm>
            <a:off x="9418320" y="4251959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Oval 40"/>
          <p:cNvSpPr/>
          <p:nvPr/>
        </p:nvSpPr>
        <p:spPr>
          <a:xfrm>
            <a:off x="9921240" y="4251959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Oval 41"/>
          <p:cNvSpPr/>
          <p:nvPr/>
        </p:nvSpPr>
        <p:spPr>
          <a:xfrm>
            <a:off x="10424160" y="4251959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3" name="Oval 42"/>
          <p:cNvSpPr/>
          <p:nvPr/>
        </p:nvSpPr>
        <p:spPr>
          <a:xfrm>
            <a:off x="10927080" y="4251959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4" name="Oval 43"/>
          <p:cNvSpPr/>
          <p:nvPr/>
        </p:nvSpPr>
        <p:spPr>
          <a:xfrm>
            <a:off x="9418320" y="4663440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5" name="Oval 44"/>
          <p:cNvSpPr/>
          <p:nvPr/>
        </p:nvSpPr>
        <p:spPr>
          <a:xfrm>
            <a:off x="9921240" y="4663440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6" name="Oval 45"/>
          <p:cNvSpPr/>
          <p:nvPr/>
        </p:nvSpPr>
        <p:spPr>
          <a:xfrm>
            <a:off x="10424160" y="4663440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7" name="Oval 46"/>
          <p:cNvSpPr/>
          <p:nvPr/>
        </p:nvSpPr>
        <p:spPr>
          <a:xfrm>
            <a:off x="10927080" y="4663440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8" name="Oval 47"/>
          <p:cNvSpPr/>
          <p:nvPr/>
        </p:nvSpPr>
        <p:spPr>
          <a:xfrm>
            <a:off x="9418320" y="5074920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9" name="Oval 48"/>
          <p:cNvSpPr/>
          <p:nvPr/>
        </p:nvSpPr>
        <p:spPr>
          <a:xfrm>
            <a:off x="9921240" y="5074920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0" name="Oval 49"/>
          <p:cNvSpPr/>
          <p:nvPr/>
        </p:nvSpPr>
        <p:spPr>
          <a:xfrm>
            <a:off x="10424160" y="5074920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1" name="Oval 50"/>
          <p:cNvSpPr/>
          <p:nvPr/>
        </p:nvSpPr>
        <p:spPr>
          <a:xfrm>
            <a:off x="10927080" y="5074920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2" name="Oval 51"/>
          <p:cNvSpPr/>
          <p:nvPr/>
        </p:nvSpPr>
        <p:spPr>
          <a:xfrm>
            <a:off x="9418320" y="5486400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3" name="Oval 52"/>
          <p:cNvSpPr/>
          <p:nvPr/>
        </p:nvSpPr>
        <p:spPr>
          <a:xfrm>
            <a:off x="9921240" y="5486400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4" name="Oval 53"/>
          <p:cNvSpPr/>
          <p:nvPr/>
        </p:nvSpPr>
        <p:spPr>
          <a:xfrm>
            <a:off x="10424160" y="5486400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5" name="Oval 54"/>
          <p:cNvSpPr/>
          <p:nvPr/>
        </p:nvSpPr>
        <p:spPr>
          <a:xfrm>
            <a:off x="10927080" y="5486400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6" name="Oval 55"/>
          <p:cNvSpPr/>
          <p:nvPr/>
        </p:nvSpPr>
        <p:spPr>
          <a:xfrm>
            <a:off x="9418320" y="5897880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7" name="Oval 56"/>
          <p:cNvSpPr/>
          <p:nvPr/>
        </p:nvSpPr>
        <p:spPr>
          <a:xfrm>
            <a:off x="9921240" y="5897880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8" name="Oval 57"/>
          <p:cNvSpPr/>
          <p:nvPr/>
        </p:nvSpPr>
        <p:spPr>
          <a:xfrm>
            <a:off x="10424160" y="5897880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9" name="Oval 58"/>
          <p:cNvSpPr/>
          <p:nvPr/>
        </p:nvSpPr>
        <p:spPr>
          <a:xfrm>
            <a:off x="10927080" y="5897880"/>
            <a:ext cx="54864" cy="54864"/>
          </a:xfrm>
          <a:prstGeom prst="ellipse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0" name="TextBox 59"/>
          <p:cNvSpPr txBox="1"/>
          <p:nvPr/>
        </p:nvSpPr>
        <p:spPr>
          <a:xfrm>
            <a:off x="868680" y="1051560"/>
            <a:ext cx="7315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1" i="0">
                <a:solidFill>
                  <a:srgbClr val="F59E0B"/>
                </a:solidFill>
                <a:latin typeface="Calibri"/>
              </a:rPr>
              <a:t>KONFERENCIA · 2026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868680" y="1417320"/>
            <a:ext cx="8229600" cy="166199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  <a:latin typeface="Georgia"/>
              </a:rPr>
              <a:t>Implement</a:t>
            </a:r>
            <a:r>
              <a:rPr lang="sk-SK" sz="3600" b="1" i="0">
                <a:solidFill>
                  <a:srgbClr val="FFFFFF"/>
                </a:solidFill>
                <a:latin typeface="Georgia"/>
              </a:rPr>
              <a:t>á</a:t>
            </a:r>
            <a:r>
              <a:rPr sz="3600" b="1" i="0">
                <a:solidFill>
                  <a:srgbClr val="FFFFFF"/>
                </a:solidFill>
                <a:latin typeface="Georgia"/>
              </a:rPr>
              <a:t>c</a:t>
            </a:r>
            <a:r>
              <a:rPr lang="sk-SK" sz="3600" b="1" i="0">
                <a:solidFill>
                  <a:srgbClr val="FFFFFF"/>
                </a:solidFill>
                <a:latin typeface="Georgia"/>
              </a:rPr>
              <a:t>ia</a:t>
            </a:r>
            <a:r>
              <a:rPr sz="3600" b="1" i="0">
                <a:solidFill>
                  <a:srgbClr val="FFFFFF"/>
                </a:solidFill>
                <a:latin typeface="Georgia"/>
              </a:rPr>
              <a:t> </a:t>
            </a:r>
            <a:r>
              <a:rPr sz="3600" b="1" i="0">
                <a:solidFill>
                  <a:srgbClr val="F59E0B"/>
                </a:solidFill>
                <a:latin typeface="Georgia"/>
              </a:rPr>
              <a:t>bezpečnostn</a:t>
            </a:r>
            <a:r>
              <a:rPr lang="sk-SK" sz="3600" b="1" i="0">
                <a:solidFill>
                  <a:srgbClr val="F59E0B"/>
                </a:solidFill>
                <a:latin typeface="Georgia"/>
              </a:rPr>
              <a:t>ý</a:t>
            </a:r>
            <a:r>
              <a:rPr sz="3600" b="1" i="0">
                <a:solidFill>
                  <a:srgbClr val="F59E0B"/>
                </a:solidFill>
                <a:latin typeface="Georgia"/>
              </a:rPr>
              <a:t>ch </a:t>
            </a:r>
          </a:p>
          <a:p>
            <a:pPr algn="l"/>
            <a:r>
              <a:rPr sz="3600" b="1" i="0">
                <a:solidFill>
                  <a:srgbClr val="FFFFFF"/>
                </a:solidFill>
                <a:latin typeface="Georgia"/>
              </a:rPr>
              <a:t>opat</a:t>
            </a:r>
            <a:r>
              <a:rPr lang="sk-SK" sz="3600" b="1" i="0">
                <a:solidFill>
                  <a:srgbClr val="FFFFFF"/>
                </a:solidFill>
                <a:latin typeface="Georgia"/>
              </a:rPr>
              <a:t>r</a:t>
            </a:r>
            <a:r>
              <a:rPr sz="3600" b="1" i="0">
                <a:solidFill>
                  <a:srgbClr val="FFFFFF"/>
                </a:solidFill>
                <a:latin typeface="Georgia"/>
              </a:rPr>
              <a:t>ení a proces</a:t>
            </a:r>
            <a:r>
              <a:rPr lang="sk-SK" sz="3600" b="1" i="0">
                <a:solidFill>
                  <a:srgbClr val="FFFFFF"/>
                </a:solidFill>
                <a:latin typeface="Georgia"/>
              </a:rPr>
              <a:t>ov</a:t>
            </a:r>
            <a:endParaRPr sz="3600" b="1" i="0">
              <a:solidFill>
                <a:srgbClr val="FFFFFF"/>
              </a:solidFill>
              <a:latin typeface="Georgia"/>
            </a:endParaRPr>
          </a:p>
          <a:p>
            <a:pPr algn="l"/>
            <a:r>
              <a:rPr sz="3600" b="1" i="0">
                <a:solidFill>
                  <a:srgbClr val="FFFFFF"/>
                </a:solidFill>
                <a:latin typeface="Georgia"/>
              </a:rPr>
              <a:t>v</a:t>
            </a:r>
            <a:r>
              <a:rPr lang="sk-SK" sz="3600" b="1" i="0">
                <a:solidFill>
                  <a:srgbClr val="FFFFFF"/>
                </a:solidFill>
                <a:latin typeface="Georgia"/>
              </a:rPr>
              <a:t>o </a:t>
            </a:r>
            <a:r>
              <a:rPr sz="3600" b="1" i="0">
                <a:solidFill>
                  <a:srgbClr val="FFFFFF"/>
                </a:solidFill>
                <a:latin typeface="Georgia"/>
              </a:rPr>
              <a:t>výrobn</a:t>
            </a:r>
            <a:r>
              <a:rPr lang="sk-SK" sz="3600" b="1" i="0">
                <a:solidFill>
                  <a:srgbClr val="FFFFFF"/>
                </a:solidFill>
                <a:latin typeface="Georgia"/>
              </a:rPr>
              <a:t>ý</a:t>
            </a:r>
            <a:r>
              <a:rPr sz="3600" b="1" i="0">
                <a:solidFill>
                  <a:srgbClr val="FFFFFF"/>
                </a:solidFill>
                <a:latin typeface="Georgia"/>
              </a:rPr>
              <a:t>ch firmách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868680" y="4160520"/>
            <a:ext cx="9144000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sk-SK" sz="2400">
                <a:solidFill>
                  <a:srgbClr val="94A3B8"/>
                </a:solidFill>
              </a:rPr>
              <a:t>Kyberbezpečnost pro průmysl 2026</a:t>
            </a:r>
          </a:p>
        </p:txBody>
      </p:sp>
      <p:sp>
        <p:nvSpPr>
          <p:cNvPr id="63" name="Rectangle 62"/>
          <p:cNvSpPr/>
          <p:nvPr/>
        </p:nvSpPr>
        <p:spPr>
          <a:xfrm>
            <a:off x="868680" y="4800600"/>
            <a:ext cx="1463040" cy="22860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4" name="TextBox 63"/>
          <p:cNvSpPr txBox="1"/>
          <p:nvPr/>
        </p:nvSpPr>
        <p:spPr>
          <a:xfrm>
            <a:off x="868680" y="5029200"/>
            <a:ext cx="731520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Ivan Makatura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6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548640" y="502920"/>
            <a:ext cx="82296" cy="685800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777240" y="457200"/>
            <a:ext cx="109728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1" i="0">
                <a:solidFill>
                  <a:srgbClr val="D97706"/>
                </a:solidFill>
                <a:latin typeface="Calibri"/>
              </a:rPr>
              <a:t>CESTOVNÁ MAPA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713232"/>
            <a:ext cx="1097280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000" b="1" i="0">
                <a:solidFill>
                  <a:srgbClr val="0A1F3D"/>
                </a:solidFill>
                <a:latin typeface="Georgia"/>
              </a:rPr>
              <a:t>Proces implementácie · fázovaný prístup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1417320"/>
            <a:ext cx="10515600" cy="4114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0" i="1">
                <a:solidFill>
                  <a:srgbClr val="64748B"/>
                </a:solidFill>
                <a:latin typeface="Calibri"/>
              </a:rPr>
              <a:t>12–24 mesiacov, štyri fázy. Každá s vlastnými výstupmi a mierou úspechu.</a:t>
            </a:r>
          </a:p>
        </p:txBody>
      </p:sp>
      <p:sp>
        <p:nvSpPr>
          <p:cNvPr id="7" name="Rectangle 6"/>
          <p:cNvSpPr/>
          <p:nvPr/>
        </p:nvSpPr>
        <p:spPr>
          <a:xfrm>
            <a:off x="1097280" y="3904487"/>
            <a:ext cx="10058400" cy="36576"/>
          </a:xfrm>
          <a:prstGeom prst="rect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548640" y="2148840"/>
            <a:ext cx="2602153" cy="416052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Oval 8"/>
          <p:cNvSpPr/>
          <p:nvPr/>
        </p:nvSpPr>
        <p:spPr>
          <a:xfrm>
            <a:off x="1483956" y="2468880"/>
            <a:ext cx="731520" cy="731520"/>
          </a:xfrm>
          <a:prstGeom prst="ellipse">
            <a:avLst/>
          </a:prstGeom>
          <a:solidFill>
            <a:srgbClr val="0A1F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1483956" y="2542032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2000" b="1" i="0">
                <a:solidFill>
                  <a:srgbClr val="F59E0B"/>
                </a:solidFill>
                <a:latin typeface="Georgia"/>
              </a:rPr>
              <a:t>01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7240" y="3337560"/>
            <a:ext cx="2144953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500" b="1" i="0">
                <a:solidFill>
                  <a:srgbClr val="0A1F3D"/>
                </a:solidFill>
                <a:latin typeface="Georgia"/>
              </a:rPr>
              <a:t>Assessment &amp; inventár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1141056" y="3931920"/>
            <a:ext cx="1417320" cy="292608"/>
          </a:xfrm>
          <a:prstGeom prst="roundRect">
            <a:avLst>
              <a:gd name="adj" fmla="val 50000"/>
            </a:avLst>
          </a:prstGeom>
          <a:solidFill>
            <a:srgbClr val="FFF8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1141056" y="3959352"/>
            <a:ext cx="1417320" cy="2560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000" b="1" i="0">
                <a:solidFill>
                  <a:srgbClr val="D97706"/>
                </a:solidFill>
                <a:latin typeface="Calibri"/>
              </a:rPr>
              <a:t>1–3 mesiace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2959" y="4434840"/>
            <a:ext cx="2053513" cy="17373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0" i="0">
                <a:solidFill>
                  <a:srgbClr val="1E293B"/>
                </a:solidFill>
                <a:latin typeface="Calibri"/>
              </a:rPr>
              <a:t>Kompletný obraz IT + OT aktív, dátových tokov a dodávateľov. Bez inventára nie je bezpečnosť.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379393" y="2148840"/>
            <a:ext cx="2602153" cy="416052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Oval 15"/>
          <p:cNvSpPr/>
          <p:nvPr/>
        </p:nvSpPr>
        <p:spPr>
          <a:xfrm>
            <a:off x="4314710" y="2468880"/>
            <a:ext cx="731520" cy="731520"/>
          </a:xfrm>
          <a:prstGeom prst="ellipse">
            <a:avLst/>
          </a:prstGeom>
          <a:solidFill>
            <a:srgbClr val="0A1F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4314710" y="2542032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2000" b="1" i="0">
                <a:solidFill>
                  <a:srgbClr val="F59E0B"/>
                </a:solidFill>
                <a:latin typeface="Georgia"/>
              </a:rPr>
              <a:t>02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07993" y="3337560"/>
            <a:ext cx="2144953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500" b="1" i="0">
                <a:solidFill>
                  <a:srgbClr val="0A1F3D"/>
                </a:solidFill>
                <a:latin typeface="Georgia"/>
              </a:rPr>
              <a:t>Riziko &amp; stratégia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3971810" y="3931920"/>
            <a:ext cx="1417320" cy="292608"/>
          </a:xfrm>
          <a:prstGeom prst="roundRect">
            <a:avLst>
              <a:gd name="adj" fmla="val 50000"/>
            </a:avLst>
          </a:prstGeom>
          <a:solidFill>
            <a:srgbClr val="FFF8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3971810" y="3959352"/>
            <a:ext cx="1417320" cy="2560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000" b="1" i="0">
                <a:solidFill>
                  <a:srgbClr val="D97706"/>
                </a:solidFill>
                <a:latin typeface="Calibri"/>
              </a:rPr>
              <a:t>2–4 mesiace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653713" y="4434840"/>
            <a:ext cx="2053513" cy="17373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0" i="0">
                <a:solidFill>
                  <a:srgbClr val="1E293B"/>
                </a:solidFill>
                <a:latin typeface="Calibri"/>
              </a:rPr>
              <a:t>Prioritizácia podľa business impact, schválená cestovná mapa, rozpočet a owner.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210147" y="2148840"/>
            <a:ext cx="2602153" cy="416052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Oval 22"/>
          <p:cNvSpPr/>
          <p:nvPr/>
        </p:nvSpPr>
        <p:spPr>
          <a:xfrm>
            <a:off x="7145464" y="2468880"/>
            <a:ext cx="731520" cy="731520"/>
          </a:xfrm>
          <a:prstGeom prst="ellipse">
            <a:avLst/>
          </a:prstGeom>
          <a:solidFill>
            <a:srgbClr val="0A1F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7145464" y="2542032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2000" b="1" i="0">
                <a:solidFill>
                  <a:srgbClr val="F59E0B"/>
                </a:solidFill>
                <a:latin typeface="Georgia"/>
              </a:rPr>
              <a:t>03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38747" y="3337560"/>
            <a:ext cx="2144953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500" b="1" i="0">
                <a:solidFill>
                  <a:srgbClr val="0A1F3D"/>
                </a:solidFill>
                <a:latin typeface="Georgia"/>
              </a:rPr>
              <a:t>Quick wins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6802564" y="3931920"/>
            <a:ext cx="1417320" cy="292608"/>
          </a:xfrm>
          <a:prstGeom prst="roundRect">
            <a:avLst>
              <a:gd name="adj" fmla="val 50000"/>
            </a:avLst>
          </a:prstGeom>
          <a:solidFill>
            <a:srgbClr val="FFF8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6802564" y="3959352"/>
            <a:ext cx="1417320" cy="2560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000" b="1" i="0">
                <a:solidFill>
                  <a:srgbClr val="D97706"/>
                </a:solidFill>
                <a:latin typeface="Calibri"/>
              </a:rPr>
              <a:t>3–6 mesiacov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84467" y="4434840"/>
            <a:ext cx="2053513" cy="17373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0" i="0">
                <a:solidFill>
                  <a:srgbClr val="1E293B"/>
                </a:solidFill>
                <a:latin typeface="Calibri"/>
              </a:rPr>
              <a:t>Segmentácia OT/IT, MFA, offline zálohy, pasívny monitoring OT. Merateľné zlepšenia do pol roka.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9040901" y="2148840"/>
            <a:ext cx="2602153" cy="416052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Oval 29"/>
          <p:cNvSpPr/>
          <p:nvPr/>
        </p:nvSpPr>
        <p:spPr>
          <a:xfrm>
            <a:off x="9976218" y="2468880"/>
            <a:ext cx="731520" cy="731520"/>
          </a:xfrm>
          <a:prstGeom prst="ellipse">
            <a:avLst/>
          </a:prstGeom>
          <a:solidFill>
            <a:srgbClr val="0A1F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9976218" y="2542032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2000" b="1" i="0">
                <a:solidFill>
                  <a:srgbClr val="F59E0B"/>
                </a:solidFill>
                <a:latin typeface="Georgia"/>
              </a:rPr>
              <a:t>04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269501" y="3337560"/>
            <a:ext cx="2144953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500" b="1" i="0">
                <a:solidFill>
                  <a:srgbClr val="0A1F3D"/>
                </a:solidFill>
                <a:latin typeface="Georgia"/>
              </a:rPr>
              <a:t>Dlhodobý plán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9633318" y="3931920"/>
            <a:ext cx="1417320" cy="292608"/>
          </a:xfrm>
          <a:prstGeom prst="roundRect">
            <a:avLst>
              <a:gd name="adj" fmla="val 50000"/>
            </a:avLst>
          </a:prstGeom>
          <a:solidFill>
            <a:srgbClr val="FFF8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TextBox 33"/>
          <p:cNvSpPr txBox="1"/>
          <p:nvPr/>
        </p:nvSpPr>
        <p:spPr>
          <a:xfrm>
            <a:off x="9633318" y="3959352"/>
            <a:ext cx="1417320" cy="2560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000" b="1" i="0">
                <a:solidFill>
                  <a:srgbClr val="D97706"/>
                </a:solidFill>
                <a:latin typeface="Calibri"/>
              </a:rPr>
              <a:t>priebežne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315221" y="4434840"/>
            <a:ext cx="2053513" cy="17373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0" i="0">
                <a:solidFill>
                  <a:srgbClr val="1E293B"/>
                </a:solidFill>
                <a:latin typeface="Calibri"/>
              </a:rPr>
              <a:t>Modernizácia obsoletných systémov, IEC 62443 maturita, governance a pravidelné cvičenia.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48640" y="6446520"/>
            <a:ext cx="11094415" cy="9525"/>
          </a:xfrm>
          <a:prstGeom prst="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548640" y="6537960"/>
            <a:ext cx="7315200" cy="15388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sk-SK" sz="1000">
                <a:solidFill>
                  <a:srgbClr val="94A3B8"/>
                </a:solidFill>
              </a:rPr>
              <a:t>Kyberbezpečnost pro průmysl 2026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9692640" y="6537960"/>
            <a:ext cx="1950415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10 / 12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6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548640" y="502920"/>
            <a:ext cx="82296" cy="685800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777240" y="457200"/>
            <a:ext cx="109728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1" i="0">
                <a:solidFill>
                  <a:srgbClr val="D97706"/>
                </a:solidFill>
                <a:latin typeface="Calibri"/>
              </a:rPr>
              <a:t>GOVERNANCE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713232"/>
            <a:ext cx="1097280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000" b="1" i="0">
                <a:solidFill>
                  <a:srgbClr val="0A1F3D"/>
                </a:solidFill>
                <a:latin typeface="Georgia"/>
              </a:rPr>
              <a:t>Meranie úspechu a compliance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1417320"/>
            <a:ext cx="10515600" cy="4114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0" i="1">
                <a:solidFill>
                  <a:srgbClr val="64748B"/>
                </a:solidFill>
                <a:latin typeface="Calibri"/>
              </a:rPr>
              <a:t>Bezpečnosť bez metrík sa nedá riadiť — ani obhájiť pred vedením a regulátorom.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2011680"/>
            <a:ext cx="3515258" cy="425196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548640" y="2011680"/>
            <a:ext cx="3515258" cy="82296"/>
          </a:xfrm>
          <a:prstGeom prst="rect">
            <a:avLst/>
          </a:prstGeom>
          <a:solidFill>
            <a:srgbClr val="0A1F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822959" y="2267712"/>
            <a:ext cx="2966618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500" b="1" i="0">
                <a:solidFill>
                  <a:srgbClr val="0A1F3D"/>
                </a:solidFill>
                <a:latin typeface="Georgia"/>
              </a:rPr>
              <a:t>Rámce a normy</a:t>
            </a:r>
          </a:p>
        </p:txBody>
      </p:sp>
      <p:sp>
        <p:nvSpPr>
          <p:cNvPr id="10" name="Rectangle 9"/>
          <p:cNvSpPr/>
          <p:nvPr/>
        </p:nvSpPr>
        <p:spPr>
          <a:xfrm>
            <a:off x="822959" y="2999232"/>
            <a:ext cx="91440" cy="91440"/>
          </a:xfrm>
          <a:prstGeom prst="rect">
            <a:avLst/>
          </a:prstGeom>
          <a:solidFill>
            <a:srgbClr val="0A1F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005840" y="2907792"/>
            <a:ext cx="2783738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1" i="0">
                <a:solidFill>
                  <a:srgbClr val="0A1F3D"/>
                </a:solidFill>
                <a:latin typeface="Calibri"/>
              </a:rPr>
              <a:t>ISO/IEC 27001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05840" y="3182112"/>
            <a:ext cx="2783738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0" i="0">
                <a:solidFill>
                  <a:srgbClr val="1E293B"/>
                </a:solidFill>
                <a:latin typeface="Calibri"/>
              </a:rPr>
              <a:t>Systém riadenia bezpečnosti informácií.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22959" y="3785616"/>
            <a:ext cx="91440" cy="91440"/>
          </a:xfrm>
          <a:prstGeom prst="rect">
            <a:avLst/>
          </a:prstGeom>
          <a:solidFill>
            <a:srgbClr val="0A1F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1005840" y="3694176"/>
            <a:ext cx="2783738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1" i="0">
                <a:solidFill>
                  <a:srgbClr val="0A1F3D"/>
                </a:solidFill>
                <a:latin typeface="Calibri"/>
              </a:rPr>
              <a:t>IEC 62443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05840" y="3968496"/>
            <a:ext cx="2783738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0" i="0">
                <a:solidFill>
                  <a:srgbClr val="1E293B"/>
                </a:solidFill>
                <a:latin typeface="Calibri"/>
              </a:rPr>
              <a:t>Explicitne pre OT a priemyselné riadiace systémy.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22959" y="4572000"/>
            <a:ext cx="91440" cy="91440"/>
          </a:xfrm>
          <a:prstGeom prst="rect">
            <a:avLst/>
          </a:prstGeom>
          <a:solidFill>
            <a:srgbClr val="0A1F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1005840" y="4480560"/>
            <a:ext cx="2783738" cy="18466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1" i="0">
                <a:solidFill>
                  <a:srgbClr val="0A1F3D"/>
                </a:solidFill>
                <a:latin typeface="Calibri"/>
              </a:rPr>
              <a:t>NIS2</a:t>
            </a:r>
            <a:r>
              <a:rPr lang="sk-SK" sz="1200" b="1" i="0">
                <a:solidFill>
                  <a:srgbClr val="0A1F3D"/>
                </a:solidFill>
                <a:latin typeface="Calibri"/>
              </a:rPr>
              <a:t> / Zákon o kyberbezpečnosti</a:t>
            </a:r>
            <a:endParaRPr sz="1200" b="1" i="0">
              <a:solidFill>
                <a:srgbClr val="0A1F3D"/>
              </a:solidFill>
              <a:latin typeface="Calibri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05840" y="4754880"/>
            <a:ext cx="2783738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0" i="0">
                <a:solidFill>
                  <a:srgbClr val="1E293B"/>
                </a:solidFill>
                <a:latin typeface="Calibri"/>
              </a:rPr>
              <a:t>Povinnosti pre stredné a veľké výrobné firmy.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22959" y="5358384"/>
            <a:ext cx="91440" cy="91440"/>
          </a:xfrm>
          <a:prstGeom prst="rect">
            <a:avLst/>
          </a:prstGeom>
          <a:solidFill>
            <a:srgbClr val="0A1F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1005840" y="5266944"/>
            <a:ext cx="2783738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1" i="0">
                <a:solidFill>
                  <a:srgbClr val="0A1F3D"/>
                </a:solidFill>
                <a:latin typeface="Calibri"/>
              </a:rPr>
              <a:t>TISAX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05840" y="5541264"/>
            <a:ext cx="2783738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0" i="0">
                <a:solidFill>
                  <a:srgbClr val="1E293B"/>
                </a:solidFill>
                <a:latin typeface="Calibri"/>
              </a:rPr>
              <a:t>Ak dodávate do automotive sektora.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338218" y="2011680"/>
            <a:ext cx="3515258" cy="425196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ectangle 22"/>
          <p:cNvSpPr/>
          <p:nvPr/>
        </p:nvSpPr>
        <p:spPr>
          <a:xfrm>
            <a:off x="4338218" y="2011680"/>
            <a:ext cx="3515258" cy="82296"/>
          </a:xfrm>
          <a:prstGeom prst="rect">
            <a:avLst/>
          </a:prstGeom>
          <a:solidFill>
            <a:srgbClr val="D9770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4612538" y="2267712"/>
            <a:ext cx="2966618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500" b="1" i="0">
                <a:solidFill>
                  <a:srgbClr val="0A1F3D"/>
                </a:solidFill>
                <a:latin typeface="Georgia"/>
              </a:rPr>
              <a:t>Kľúčové KPI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612538" y="2999232"/>
            <a:ext cx="91440" cy="91440"/>
          </a:xfrm>
          <a:prstGeom prst="rect">
            <a:avLst/>
          </a:prstGeom>
          <a:solidFill>
            <a:srgbClr val="D9770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4795418" y="2907792"/>
            <a:ext cx="2783738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1" i="0">
                <a:solidFill>
                  <a:srgbClr val="0A1F3D"/>
                </a:solidFill>
                <a:latin typeface="Calibri"/>
              </a:rPr>
              <a:t>MTTR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795418" y="3182112"/>
            <a:ext cx="2783738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0" i="0">
                <a:solidFill>
                  <a:srgbClr val="1E293B"/>
                </a:solidFill>
                <a:latin typeface="Calibri"/>
              </a:rPr>
              <a:t>priemerný čas reakcie na incident.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612538" y="3785616"/>
            <a:ext cx="91440" cy="91440"/>
          </a:xfrm>
          <a:prstGeom prst="rect">
            <a:avLst/>
          </a:prstGeom>
          <a:solidFill>
            <a:srgbClr val="D9770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4795418" y="3694176"/>
            <a:ext cx="2783738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1" i="0">
                <a:solidFill>
                  <a:srgbClr val="0A1F3D"/>
                </a:solidFill>
                <a:latin typeface="Calibri"/>
              </a:rPr>
              <a:t>Pokrytie segmentácie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795418" y="3968496"/>
            <a:ext cx="2783738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0" i="0">
                <a:solidFill>
                  <a:srgbClr val="1E293B"/>
                </a:solidFill>
                <a:latin typeface="Calibri"/>
              </a:rPr>
              <a:t>% OT aktív v izolovaných zónach.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612538" y="4572000"/>
            <a:ext cx="91440" cy="91440"/>
          </a:xfrm>
          <a:prstGeom prst="rect">
            <a:avLst/>
          </a:prstGeom>
          <a:solidFill>
            <a:srgbClr val="D9770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4795418" y="4480560"/>
            <a:ext cx="2783738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1" i="0">
                <a:solidFill>
                  <a:srgbClr val="0A1F3D"/>
                </a:solidFill>
                <a:latin typeface="Calibri"/>
              </a:rPr>
              <a:t>Patch latencia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795418" y="4754880"/>
            <a:ext cx="2783738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0" i="0">
                <a:solidFill>
                  <a:srgbClr val="1E293B"/>
                </a:solidFill>
                <a:latin typeface="Calibri"/>
              </a:rPr>
              <a:t>dni od CVE po nasadenie/kompenzáciu.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612538" y="5358384"/>
            <a:ext cx="91440" cy="91440"/>
          </a:xfrm>
          <a:prstGeom prst="rect">
            <a:avLst/>
          </a:prstGeom>
          <a:solidFill>
            <a:srgbClr val="D9770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TextBox 34"/>
          <p:cNvSpPr txBox="1"/>
          <p:nvPr/>
        </p:nvSpPr>
        <p:spPr>
          <a:xfrm>
            <a:off x="4795418" y="5266944"/>
            <a:ext cx="2783738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1" i="0">
                <a:solidFill>
                  <a:srgbClr val="0A1F3D"/>
                </a:solidFill>
                <a:latin typeface="Calibri"/>
              </a:rPr>
              <a:t>Inventár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795418" y="5541264"/>
            <a:ext cx="2783738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0" i="0">
                <a:solidFill>
                  <a:srgbClr val="1E293B"/>
                </a:solidFill>
                <a:latin typeface="Calibri"/>
              </a:rPr>
              <a:t>% aktív zmapovaných vs. odhadovaných.</a:t>
            </a:r>
          </a:p>
        </p:txBody>
      </p:sp>
      <p:sp>
        <p:nvSpPr>
          <p:cNvPr id="37" name="Rectangle 36"/>
          <p:cNvSpPr/>
          <p:nvPr/>
        </p:nvSpPr>
        <p:spPr>
          <a:xfrm>
            <a:off x="8127796" y="2011680"/>
            <a:ext cx="3515258" cy="425196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Rectangle 37"/>
          <p:cNvSpPr/>
          <p:nvPr/>
        </p:nvSpPr>
        <p:spPr>
          <a:xfrm>
            <a:off x="8127796" y="2011680"/>
            <a:ext cx="3515258" cy="82296"/>
          </a:xfrm>
          <a:prstGeom prst="rect">
            <a:avLst/>
          </a:prstGeom>
          <a:solidFill>
            <a:srgbClr val="10B9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TextBox 38"/>
          <p:cNvSpPr txBox="1"/>
          <p:nvPr/>
        </p:nvSpPr>
        <p:spPr>
          <a:xfrm>
            <a:off x="8402116" y="2267712"/>
            <a:ext cx="2966618" cy="2308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sk-SK" sz="1500" b="1" i="0">
                <a:solidFill>
                  <a:srgbClr val="0A1F3D"/>
                </a:solidFill>
                <a:latin typeface="Georgia"/>
              </a:rPr>
              <a:t>Vyspelosť</a:t>
            </a:r>
            <a:r>
              <a:rPr sz="1500" b="1" i="0">
                <a:solidFill>
                  <a:srgbClr val="0A1F3D"/>
                </a:solidFill>
                <a:latin typeface="Georgia"/>
              </a:rPr>
              <a:t> namiesto checklistu</a:t>
            </a:r>
          </a:p>
        </p:txBody>
      </p:sp>
      <p:sp>
        <p:nvSpPr>
          <p:cNvPr id="40" name="Rectangle 39"/>
          <p:cNvSpPr/>
          <p:nvPr/>
        </p:nvSpPr>
        <p:spPr>
          <a:xfrm>
            <a:off x="8402116" y="2999232"/>
            <a:ext cx="91440" cy="91440"/>
          </a:xfrm>
          <a:prstGeom prst="rect">
            <a:avLst/>
          </a:prstGeom>
          <a:solidFill>
            <a:srgbClr val="10B9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TextBox 40"/>
          <p:cNvSpPr txBox="1"/>
          <p:nvPr/>
        </p:nvSpPr>
        <p:spPr>
          <a:xfrm>
            <a:off x="8584996" y="2907792"/>
            <a:ext cx="2783738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1" i="0">
                <a:solidFill>
                  <a:srgbClr val="0A1F3D"/>
                </a:solidFill>
                <a:latin typeface="Calibri"/>
              </a:rPr>
              <a:t>Úroveň 1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584996" y="3182112"/>
            <a:ext cx="2783738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0" i="0">
                <a:solidFill>
                  <a:srgbClr val="1E293B"/>
                </a:solidFill>
                <a:latin typeface="Calibri"/>
              </a:rPr>
              <a:t>ad-hoc, reaktívne opatrenia.</a:t>
            </a:r>
          </a:p>
        </p:txBody>
      </p:sp>
      <p:sp>
        <p:nvSpPr>
          <p:cNvPr id="43" name="Rectangle 42"/>
          <p:cNvSpPr/>
          <p:nvPr/>
        </p:nvSpPr>
        <p:spPr>
          <a:xfrm>
            <a:off x="8402116" y="3785616"/>
            <a:ext cx="91440" cy="91440"/>
          </a:xfrm>
          <a:prstGeom prst="rect">
            <a:avLst/>
          </a:prstGeom>
          <a:solidFill>
            <a:srgbClr val="10B9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4" name="TextBox 43"/>
          <p:cNvSpPr txBox="1"/>
          <p:nvPr/>
        </p:nvSpPr>
        <p:spPr>
          <a:xfrm>
            <a:off x="8584996" y="3694176"/>
            <a:ext cx="2783738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1" i="0">
                <a:solidFill>
                  <a:srgbClr val="0A1F3D"/>
                </a:solidFill>
                <a:latin typeface="Calibri"/>
              </a:rPr>
              <a:t>Úroveň 2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8584996" y="3968496"/>
            <a:ext cx="2783738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0" i="0">
                <a:solidFill>
                  <a:srgbClr val="1E293B"/>
                </a:solidFill>
                <a:latin typeface="Calibri"/>
              </a:rPr>
              <a:t>riadené procesy, ale nekonzistentné.</a:t>
            </a:r>
          </a:p>
        </p:txBody>
      </p:sp>
      <p:sp>
        <p:nvSpPr>
          <p:cNvPr id="46" name="Rectangle 45"/>
          <p:cNvSpPr/>
          <p:nvPr/>
        </p:nvSpPr>
        <p:spPr>
          <a:xfrm>
            <a:off x="8402116" y="4572000"/>
            <a:ext cx="91440" cy="91440"/>
          </a:xfrm>
          <a:prstGeom prst="rect">
            <a:avLst/>
          </a:prstGeom>
          <a:solidFill>
            <a:srgbClr val="10B9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7" name="TextBox 46"/>
          <p:cNvSpPr txBox="1"/>
          <p:nvPr/>
        </p:nvSpPr>
        <p:spPr>
          <a:xfrm>
            <a:off x="8584996" y="4480560"/>
            <a:ext cx="2783738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1" i="0">
                <a:solidFill>
                  <a:srgbClr val="0A1F3D"/>
                </a:solidFill>
                <a:latin typeface="Calibri"/>
              </a:rPr>
              <a:t>Úroveň 3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8584996" y="4754880"/>
            <a:ext cx="2783738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0" i="0">
                <a:solidFill>
                  <a:srgbClr val="1E293B"/>
                </a:solidFill>
                <a:latin typeface="Calibri"/>
              </a:rPr>
              <a:t>definované, dokumentované, auditovateľné.</a:t>
            </a:r>
          </a:p>
        </p:txBody>
      </p:sp>
      <p:sp>
        <p:nvSpPr>
          <p:cNvPr id="49" name="Rectangle 48"/>
          <p:cNvSpPr/>
          <p:nvPr/>
        </p:nvSpPr>
        <p:spPr>
          <a:xfrm>
            <a:off x="8402116" y="5358384"/>
            <a:ext cx="91440" cy="91440"/>
          </a:xfrm>
          <a:prstGeom prst="rect">
            <a:avLst/>
          </a:prstGeom>
          <a:solidFill>
            <a:srgbClr val="10B9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0" name="TextBox 49"/>
          <p:cNvSpPr txBox="1"/>
          <p:nvPr/>
        </p:nvSpPr>
        <p:spPr>
          <a:xfrm>
            <a:off x="8584996" y="5266944"/>
            <a:ext cx="2783738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1" i="0">
                <a:solidFill>
                  <a:srgbClr val="0A1F3D"/>
                </a:solidFill>
                <a:latin typeface="Calibri"/>
              </a:rPr>
              <a:t>Úroveň 4+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8584996" y="5541264"/>
            <a:ext cx="2783738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0" i="0">
                <a:solidFill>
                  <a:srgbClr val="1E293B"/>
                </a:solidFill>
                <a:latin typeface="Calibri"/>
              </a:rPr>
              <a:t>merané a priebežne zlepšované.</a:t>
            </a:r>
          </a:p>
        </p:txBody>
      </p:sp>
      <p:sp>
        <p:nvSpPr>
          <p:cNvPr id="52" name="Rectangle 51"/>
          <p:cNvSpPr/>
          <p:nvPr/>
        </p:nvSpPr>
        <p:spPr>
          <a:xfrm>
            <a:off x="548640" y="6446520"/>
            <a:ext cx="11094415" cy="9525"/>
          </a:xfrm>
          <a:prstGeom prst="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3" name="TextBox 52"/>
          <p:cNvSpPr txBox="1"/>
          <p:nvPr/>
        </p:nvSpPr>
        <p:spPr>
          <a:xfrm>
            <a:off x="548640" y="6537960"/>
            <a:ext cx="7315200" cy="15388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sk-SK" sz="1000">
                <a:solidFill>
                  <a:srgbClr val="94A3B8"/>
                </a:solidFill>
              </a:rPr>
              <a:t>Kyberbezpečnost pro průmysl 2026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9692640" y="6537960"/>
            <a:ext cx="1950415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11 / 12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C2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777240" y="548640"/>
            <a:ext cx="7315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1" i="0">
                <a:solidFill>
                  <a:srgbClr val="F59E0B"/>
                </a:solidFill>
                <a:latin typeface="Calibri"/>
              </a:rPr>
              <a:t>ZHRNUTIE · ODPORÚČANIA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868680"/>
            <a:ext cx="10515600" cy="46166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Georgia"/>
              </a:rPr>
              <a:t>Päť krokov, ktoré môže vedenie </a:t>
            </a:r>
            <a:r>
              <a:rPr lang="sk-SK" sz="3000" b="1" i="0">
                <a:solidFill>
                  <a:srgbClr val="FFFFFF"/>
                </a:solidFill>
                <a:latin typeface="Georgia"/>
              </a:rPr>
              <a:t> uplatniť </a:t>
            </a:r>
            <a:r>
              <a:rPr sz="3000" b="1" i="0">
                <a:solidFill>
                  <a:srgbClr val="FFFFFF"/>
                </a:solidFill>
                <a:latin typeface="Georgia"/>
              </a:rPr>
              <a:t>do 90 dní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1874519"/>
            <a:ext cx="1097280" cy="7315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200" b="1" i="0">
                <a:solidFill>
                  <a:srgbClr val="F59E0B"/>
                </a:solidFill>
                <a:latin typeface="Georgia"/>
              </a:rPr>
              <a:t>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91640" y="1874519"/>
            <a:ext cx="45720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500" b="1" i="0">
                <a:solidFill>
                  <a:srgbClr val="FFFFFF"/>
                </a:solidFill>
                <a:latin typeface="Georgia"/>
              </a:rPr>
              <a:t>Získajte úplný inventár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91640" y="2258568"/>
            <a:ext cx="4572000" cy="5943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50" b="0" i="0">
                <a:solidFill>
                  <a:srgbClr val="CBD5E1"/>
                </a:solidFill>
                <a:latin typeface="Calibri"/>
              </a:rPr>
              <a:t>Všetky IT + OT aktíva, dátové toky, dodávatelia. Bez obrazu nie je riadenie.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46520" y="1874519"/>
            <a:ext cx="1097280" cy="7315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200" b="1" i="0">
                <a:solidFill>
                  <a:srgbClr val="F59E0B"/>
                </a:solidFill>
                <a:latin typeface="Georgia"/>
              </a:rPr>
              <a:t>02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60920" y="1874519"/>
            <a:ext cx="45720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500" b="1" i="0">
                <a:solidFill>
                  <a:srgbClr val="FFFFFF"/>
                </a:solidFill>
                <a:latin typeface="Georgia"/>
              </a:rPr>
              <a:t>Oddeľte OT od kancelárskej siete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60920" y="2258568"/>
            <a:ext cx="4572000" cy="5943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50" b="0" i="0">
                <a:solidFill>
                  <a:srgbClr val="CBD5E1"/>
                </a:solidFill>
                <a:latin typeface="Calibri"/>
              </a:rPr>
              <a:t>Prvá segmentácia je jednorazový projekt s disproporčným prínosom.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2971800"/>
            <a:ext cx="1097280" cy="7315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200" b="1" i="0">
                <a:solidFill>
                  <a:srgbClr val="F59E0B"/>
                </a:solidFill>
                <a:latin typeface="Georgia"/>
              </a:rPr>
              <a:t>03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91640" y="2971800"/>
            <a:ext cx="45720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500" b="1" i="0">
                <a:solidFill>
                  <a:srgbClr val="FFFFFF"/>
                </a:solidFill>
                <a:latin typeface="Georgia"/>
              </a:rPr>
              <a:t>Zaveďte bezpečnostné klauzuly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91640" y="3355848"/>
            <a:ext cx="4572000" cy="5943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50" b="0" i="0">
                <a:solidFill>
                  <a:srgbClr val="CBD5E1"/>
                </a:solidFill>
                <a:latin typeface="Calibri"/>
              </a:rPr>
              <a:t>Pre všetkých nových dodávateľov technológií — SLA na patche, SBOM, audit.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46520" y="2971800"/>
            <a:ext cx="1097280" cy="7315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200" b="1" i="0">
                <a:solidFill>
                  <a:srgbClr val="F59E0B"/>
                </a:solidFill>
                <a:latin typeface="Georgia"/>
              </a:rPr>
              <a:t>04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60920" y="2971800"/>
            <a:ext cx="45720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500" b="1" i="0">
                <a:solidFill>
                  <a:srgbClr val="FFFFFF"/>
                </a:solidFill>
                <a:latin typeface="Georgia"/>
              </a:rPr>
              <a:t>Nacvičte incident response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60920" y="3355848"/>
            <a:ext cx="4572000" cy="5943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50" b="0" i="0">
                <a:solidFill>
                  <a:srgbClr val="CBD5E1"/>
                </a:solidFill>
                <a:latin typeface="Calibri"/>
              </a:rPr>
              <a:t>Tabletop scenár „zastavená linka“ s vedením, IT, výrobou a komunikáciou.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" y="4069079"/>
            <a:ext cx="1097280" cy="7315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200" b="1" i="0">
                <a:solidFill>
                  <a:srgbClr val="F59E0B"/>
                </a:solidFill>
                <a:latin typeface="Georgia"/>
              </a:rPr>
              <a:t>05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691640" y="4069079"/>
            <a:ext cx="4572000" cy="2308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sk-SK" sz="1500" b="1" i="0">
                <a:solidFill>
                  <a:srgbClr val="FFFFFF"/>
                </a:solidFill>
                <a:latin typeface="Georgia"/>
              </a:rPr>
              <a:t>Vym</a:t>
            </a:r>
            <a:r>
              <a:rPr sz="1500" b="1" i="0">
                <a:solidFill>
                  <a:srgbClr val="FFFFFF"/>
                </a:solidFill>
                <a:latin typeface="Georgia"/>
              </a:rPr>
              <a:t>enujte zodpovednú osobu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691640" y="4453127"/>
            <a:ext cx="4572000" cy="17697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sz="1150" b="0" i="0">
                <a:solidFill>
                  <a:srgbClr val="CBD5E1"/>
                </a:solidFill>
                <a:latin typeface="Calibri"/>
              </a:rPr>
              <a:t>Niekto s mandátom a </a:t>
            </a:r>
            <a:r>
              <a:rPr lang="sk-SK" sz="1150">
                <a:solidFill>
                  <a:srgbClr val="CBD5E1"/>
                </a:solidFill>
              </a:rPr>
              <a:t>kapacitou</a:t>
            </a:r>
            <a:r>
              <a:rPr sz="1150" b="0" i="0">
                <a:solidFill>
                  <a:srgbClr val="CBD5E1"/>
                </a:solidFill>
                <a:latin typeface="Calibri"/>
              </a:rPr>
              <a:t> na OT bezpečnosť — nie „a</a:t>
            </a:r>
            <a:r>
              <a:rPr lang="sk-SK" sz="1150" b="0" i="0">
                <a:solidFill>
                  <a:srgbClr val="CBD5E1"/>
                </a:solidFill>
                <a:latin typeface="Calibri"/>
              </a:rPr>
              <a:t>ž</a:t>
            </a:r>
            <a:r>
              <a:rPr sz="1150" b="0" i="0">
                <a:solidFill>
                  <a:srgbClr val="CBD5E1"/>
                </a:solidFill>
                <a:latin typeface="Calibri"/>
              </a:rPr>
              <a:t> keď bude čas“.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77240" y="5486400"/>
            <a:ext cx="10652760" cy="822960"/>
          </a:xfrm>
          <a:prstGeom prst="rect">
            <a:avLst/>
          </a:prstGeom>
          <a:solidFill>
            <a:srgbClr val="1F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1005840" y="5623560"/>
            <a:ext cx="1019556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00" b="1" i="0">
                <a:solidFill>
                  <a:srgbClr val="F59E0B"/>
                </a:solidFill>
                <a:latin typeface="Calibri"/>
              </a:rPr>
              <a:t>POSOLSTVO ZÁVEROM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05840" y="5870448"/>
            <a:ext cx="10195560" cy="4114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0" i="1">
                <a:solidFill>
                  <a:srgbClr val="FFFFFF"/>
                </a:solidFill>
                <a:latin typeface="Georgia"/>
              </a:rPr>
              <a:t>Bezpečnosť vo výrobe nie je projekt. Je to trvalý stav zrelosti — a začína rozhodnutím vedenia.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7240" y="6492240"/>
            <a:ext cx="109728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0" i="1">
                <a:solidFill>
                  <a:srgbClr val="94A3B8"/>
                </a:solidFill>
                <a:latin typeface="Calibri"/>
              </a:rPr>
              <a:t>Ďakujem za pozornosť · priestor na otázky a diskusiu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6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548640" y="502920"/>
            <a:ext cx="82296" cy="685800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777240" y="457200"/>
            <a:ext cx="109728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1" i="0">
                <a:solidFill>
                  <a:srgbClr val="D97706"/>
                </a:solidFill>
                <a:latin typeface="Calibri"/>
              </a:rPr>
              <a:t>KONTEXT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713232"/>
            <a:ext cx="1097280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000" b="1" i="0">
                <a:solidFill>
                  <a:srgbClr val="0A1F3D"/>
                </a:solidFill>
                <a:latin typeface="Georgia"/>
              </a:rPr>
              <a:t>Prečo práve teraz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1417320"/>
            <a:ext cx="1051560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800" b="0" i="1">
                <a:solidFill>
                  <a:srgbClr val="0F172A"/>
                </a:solidFill>
                <a:latin typeface="Georgia"/>
              </a:rPr>
              <a:t>Bezpečnosť vo výrobe už nie je IT projekt — je to biznis kontinuita.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2286000"/>
            <a:ext cx="3515258" cy="265176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548640" y="2286000"/>
            <a:ext cx="3515258" cy="73152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868680" y="2514600"/>
            <a:ext cx="2875178" cy="10058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4400" b="1" i="0">
                <a:solidFill>
                  <a:srgbClr val="0A1F3D"/>
                </a:solidFill>
                <a:latin typeface="Georgia"/>
              </a:rPr>
              <a:t>3×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3611880"/>
            <a:ext cx="2875178" cy="9601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0" i="0">
                <a:solidFill>
                  <a:srgbClr val="1E293B"/>
                </a:solidFill>
                <a:latin typeface="Calibri"/>
              </a:rPr>
              <a:t>medziročný nárast cielených útokov na výrobu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4572000"/>
            <a:ext cx="2875178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900" b="0" i="1">
                <a:solidFill>
                  <a:srgbClr val="64748B"/>
                </a:solidFill>
                <a:latin typeface="Calibri"/>
              </a:rPr>
              <a:t>ENISA / Dragos / verejné zdroje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338218" y="2286000"/>
            <a:ext cx="3515258" cy="265176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4338218" y="2286000"/>
            <a:ext cx="3515258" cy="73152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4658258" y="2514600"/>
            <a:ext cx="2875178" cy="10058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4400" b="1" i="0">
                <a:solidFill>
                  <a:srgbClr val="0A1F3D"/>
                </a:solidFill>
                <a:latin typeface="Georgia"/>
              </a:rPr>
              <a:t>60 %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658258" y="3611880"/>
            <a:ext cx="2875178" cy="9601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0" i="0">
                <a:solidFill>
                  <a:srgbClr val="1E293B"/>
                </a:solidFill>
                <a:latin typeface="Calibri"/>
              </a:rPr>
              <a:t>incidentov vo výrobe spôsobí minimálne jednodňovú odstávku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658258" y="4572000"/>
            <a:ext cx="2875178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900" b="0" i="1">
                <a:solidFill>
                  <a:srgbClr val="64748B"/>
                </a:solidFill>
                <a:latin typeface="Calibri"/>
              </a:rPr>
              <a:t>Priemerný odhad, priemysel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127796" y="2286000"/>
            <a:ext cx="3515258" cy="265176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8127796" y="2286000"/>
            <a:ext cx="3515258" cy="73152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8447836" y="2514600"/>
            <a:ext cx="2875178" cy="10058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4400" b="1" i="0">
                <a:solidFill>
                  <a:srgbClr val="0A1F3D"/>
                </a:solidFill>
                <a:latin typeface="Georgia"/>
              </a:rPr>
              <a:t>NIS2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447836" y="3611880"/>
            <a:ext cx="2875178" cy="40011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0" i="0">
                <a:solidFill>
                  <a:srgbClr val="1E293B"/>
                </a:solidFill>
                <a:latin typeface="Calibri"/>
              </a:rPr>
              <a:t>účinná od 18. 10. 2024 · stredné a veľké výrobné firmy sú </a:t>
            </a:r>
            <a:r>
              <a:rPr lang="sk-SK" sz="1300" b="0" i="0">
                <a:solidFill>
                  <a:srgbClr val="1E293B"/>
                </a:solidFill>
                <a:latin typeface="Calibri"/>
              </a:rPr>
              <a:t>povinné osoby</a:t>
            </a:r>
            <a:endParaRPr sz="1300" b="0" i="0">
              <a:solidFill>
                <a:srgbClr val="1E293B"/>
              </a:solidFill>
              <a:latin typeface="Calibri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447836" y="4572000"/>
            <a:ext cx="2875178" cy="138499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900" b="0" i="1">
                <a:solidFill>
                  <a:srgbClr val="64748B"/>
                </a:solidFill>
                <a:latin typeface="Calibri"/>
              </a:rPr>
              <a:t>Zákon č. </a:t>
            </a:r>
            <a:r>
              <a:rPr lang="sk-SK" sz="900" b="0" i="1">
                <a:solidFill>
                  <a:srgbClr val="64748B"/>
                </a:solidFill>
                <a:latin typeface="Calibri"/>
              </a:rPr>
              <a:t>69</a:t>
            </a:r>
            <a:r>
              <a:rPr sz="900" b="0" i="1">
                <a:solidFill>
                  <a:srgbClr val="64748B"/>
                </a:solidFill>
                <a:latin typeface="Calibri"/>
              </a:rPr>
              <a:t>/20</a:t>
            </a:r>
            <a:r>
              <a:rPr lang="sk-SK" sz="900" b="0" i="1">
                <a:solidFill>
                  <a:srgbClr val="64748B"/>
                </a:solidFill>
                <a:latin typeface="Calibri"/>
              </a:rPr>
              <a:t>18</a:t>
            </a:r>
            <a:r>
              <a:rPr sz="900" b="0" i="1">
                <a:solidFill>
                  <a:srgbClr val="64748B"/>
                </a:solidFill>
                <a:latin typeface="Calibri"/>
              </a:rPr>
              <a:t> Z. z.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48640" y="5212080"/>
            <a:ext cx="11094415" cy="960120"/>
          </a:xfrm>
          <a:prstGeom prst="rect">
            <a:avLst/>
          </a:prstGeom>
          <a:solidFill>
            <a:srgbClr val="0A1F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868680" y="5349240"/>
            <a:ext cx="1051560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00" b="1" i="0">
                <a:solidFill>
                  <a:srgbClr val="F59E0B"/>
                </a:solidFill>
                <a:latin typeface="Calibri"/>
              </a:rPr>
              <a:t>POSOLSTVO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5623560"/>
            <a:ext cx="1051560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0" i="0">
                <a:solidFill>
                  <a:srgbClr val="FFFFFF"/>
                </a:solidFill>
                <a:latin typeface="Calibri"/>
              </a:rPr>
              <a:t>Útočníci už nerozlišujú medzi IT a OT. Regulácia to nerobí tiež. A vaši zákazníci to prestanú akceptovať ako výhovorku.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8640" y="6446520"/>
            <a:ext cx="11094415" cy="9525"/>
          </a:xfrm>
          <a:prstGeom prst="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548640" y="6537960"/>
            <a:ext cx="7315200" cy="15388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sk-SK" sz="1000">
                <a:solidFill>
                  <a:srgbClr val="94A3B8"/>
                </a:solidFill>
              </a:rPr>
              <a:t>Kyberbezpečnost pro průmysl 2026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692640" y="6537960"/>
            <a:ext cx="1950415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2 / 12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6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548640" y="502920"/>
            <a:ext cx="82296" cy="685800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777240" y="457200"/>
            <a:ext cx="109728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1" i="0">
                <a:solidFill>
                  <a:srgbClr val="D97706"/>
                </a:solidFill>
                <a:latin typeface="Calibri"/>
              </a:rPr>
              <a:t>VÝCHODISKO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713232"/>
            <a:ext cx="1097280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000" b="1" i="0">
                <a:solidFill>
                  <a:srgbClr val="0A1F3D"/>
                </a:solidFill>
                <a:latin typeface="Georgia"/>
              </a:rPr>
              <a:t>Čím je výrobná firma špecifická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627632"/>
            <a:ext cx="164592" cy="164592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868680" y="1554480"/>
            <a:ext cx="59436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500" b="1" i="0">
                <a:solidFill>
                  <a:srgbClr val="0A1F3D"/>
                </a:solidFill>
                <a:latin typeface="Georgia"/>
              </a:rPr>
              <a:t>Prienik troch svetov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" y="1920240"/>
            <a:ext cx="5943600" cy="7772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1E293B"/>
                </a:solidFill>
                <a:latin typeface="Calibri"/>
              </a:rPr>
              <a:t>IT (kancelárske systémy) + OT (výrobné linky) + fyzická bezpečnosť — každý s inými prioritami, cyklami a vlastníkmi.</a:t>
            </a:r>
          </a:p>
        </p:txBody>
      </p:sp>
      <p:sp>
        <p:nvSpPr>
          <p:cNvPr id="9" name="Rectangle 8"/>
          <p:cNvSpPr/>
          <p:nvPr/>
        </p:nvSpPr>
        <p:spPr>
          <a:xfrm>
            <a:off x="548640" y="2770632"/>
            <a:ext cx="164592" cy="164592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868680" y="2697480"/>
            <a:ext cx="59436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500" b="1" i="0">
                <a:solidFill>
                  <a:srgbClr val="0A1F3D"/>
                </a:solidFill>
                <a:latin typeface="Georgia"/>
              </a:rPr>
              <a:t>Vysoké náklady odstávky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3063240"/>
            <a:ext cx="5943600" cy="7772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1E293B"/>
                </a:solidFill>
                <a:latin typeface="Calibri"/>
              </a:rPr>
              <a:t>Minúta výpadku linky stojí rádovo stovky až tisíce eur. Bezpečnostný zásah sa musí vtesnať do plánovaného okna.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8640" y="3913632"/>
            <a:ext cx="164592" cy="164592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868680" y="3840480"/>
            <a:ext cx="59436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500" b="1" i="0">
                <a:solidFill>
                  <a:srgbClr val="0A1F3D"/>
                </a:solidFill>
                <a:latin typeface="Georgia"/>
              </a:rPr>
              <a:t>Desaťročia stará technológia vedľa modernej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" y="4206240"/>
            <a:ext cx="5943600" cy="7772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1E293B"/>
                </a:solidFill>
                <a:latin typeface="Calibri"/>
              </a:rPr>
              <a:t>PLC, HMI a SCADA z 90. rokov spolupracujú s cloudom a IoT. Jednotný bezpečnostný profil neexistuje.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48640" y="5056632"/>
            <a:ext cx="164592" cy="164592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868680" y="4983480"/>
            <a:ext cx="59436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500" b="1" i="0">
                <a:solidFill>
                  <a:srgbClr val="0A1F3D"/>
                </a:solidFill>
                <a:latin typeface="Georgia"/>
              </a:rPr>
              <a:t>Silná závislosť od dodávateľov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8680" y="5349240"/>
            <a:ext cx="5943600" cy="7772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1E293B"/>
                </a:solidFill>
                <a:latin typeface="Calibri"/>
              </a:rPr>
              <a:t>Stroje nie sú „naše“ — dodávateľ určuje, čo sa smie patchovať, kto má vzdialený prístup a kedy príde reakcia.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223760" y="1554480"/>
            <a:ext cx="4434840" cy="4572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7406640" y="1691640"/>
            <a:ext cx="411480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000" b="1" i="0">
                <a:solidFill>
                  <a:srgbClr val="D97706"/>
                </a:solidFill>
                <a:latin typeface="Calibri"/>
              </a:rPr>
              <a:t>PRIESEČNÍK TROCH SVETOV</a:t>
            </a:r>
          </a:p>
        </p:txBody>
      </p:sp>
      <p:sp>
        <p:nvSpPr>
          <p:cNvPr id="20" name="Oval 19"/>
          <p:cNvSpPr/>
          <p:nvPr/>
        </p:nvSpPr>
        <p:spPr>
          <a:xfrm>
            <a:off x="8522208" y="2011680"/>
            <a:ext cx="1828800" cy="1828800"/>
          </a:xfrm>
          <a:prstGeom prst="ellipse">
            <a:avLst/>
          </a:prstGeom>
          <a:solidFill>
            <a:srgbClr val="6B84AE"/>
          </a:solidFill>
          <a:ln w="15875">
            <a:solidFill>
              <a:srgbClr val="0A1F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Oval 20"/>
          <p:cNvSpPr/>
          <p:nvPr/>
        </p:nvSpPr>
        <p:spPr>
          <a:xfrm>
            <a:off x="7360920" y="3520439"/>
            <a:ext cx="1828800" cy="1828800"/>
          </a:xfrm>
          <a:prstGeom prst="ellipse">
            <a:avLst/>
          </a:prstGeom>
          <a:solidFill>
            <a:srgbClr val="FBBF6B"/>
          </a:solidFill>
          <a:ln w="15875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Oval 21"/>
          <p:cNvSpPr/>
          <p:nvPr/>
        </p:nvSpPr>
        <p:spPr>
          <a:xfrm>
            <a:off x="9692640" y="3520439"/>
            <a:ext cx="1828800" cy="1828800"/>
          </a:xfrm>
          <a:prstGeom prst="ellipse">
            <a:avLst/>
          </a:prstGeom>
          <a:solidFill>
            <a:srgbClr val="6BD4A9"/>
          </a:solidFill>
          <a:ln w="15875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8613648" y="2103120"/>
            <a:ext cx="164592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2000" b="1" i="0">
                <a:solidFill>
                  <a:srgbClr val="0A1F3D"/>
                </a:solidFill>
                <a:latin typeface="Georgia"/>
              </a:rPr>
              <a:t>IT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60920" y="4617720"/>
            <a:ext cx="118872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600" b="1" i="0">
                <a:solidFill>
                  <a:srgbClr val="0A1F3D"/>
                </a:solidFill>
                <a:latin typeface="Georgia"/>
              </a:rPr>
              <a:t>OT / ICS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287000" y="4617720"/>
            <a:ext cx="155448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600" b="1" i="0">
                <a:solidFill>
                  <a:srgbClr val="0A1F3D"/>
                </a:solidFill>
                <a:latin typeface="Georgia"/>
              </a:rPr>
              <a:t>Fyzická</a:t>
            </a:r>
          </a:p>
        </p:txBody>
      </p:sp>
      <p:sp>
        <p:nvSpPr>
          <p:cNvPr id="26" name="Oval 25"/>
          <p:cNvSpPr/>
          <p:nvPr/>
        </p:nvSpPr>
        <p:spPr>
          <a:xfrm>
            <a:off x="9290304" y="3675887"/>
            <a:ext cx="292608" cy="292608"/>
          </a:xfrm>
          <a:prstGeom prst="ellipse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7406640" y="5715000"/>
            <a:ext cx="41148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100" b="0" i="1">
                <a:solidFill>
                  <a:srgbClr val="64748B"/>
                </a:solidFill>
                <a:latin typeface="Calibri"/>
              </a:rPr>
              <a:t>Bezpečnosť výrobnej firmy žije v priesečníku.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48640" y="6446520"/>
            <a:ext cx="11094415" cy="9525"/>
          </a:xfrm>
          <a:prstGeom prst="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548640" y="6537960"/>
            <a:ext cx="7315200" cy="15388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sk-SK" sz="1000">
                <a:solidFill>
                  <a:srgbClr val="94A3B8"/>
                </a:solidFill>
              </a:rPr>
              <a:t>Kyberbezpečnost pro průmysl 2026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692640" y="6537960"/>
            <a:ext cx="1950415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3 / 12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6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548640" y="502920"/>
            <a:ext cx="82296" cy="685800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777240" y="457200"/>
            <a:ext cx="10972800" cy="16927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1" i="0">
                <a:solidFill>
                  <a:srgbClr val="D97706"/>
                </a:solidFill>
                <a:latin typeface="Calibri"/>
              </a:rPr>
              <a:t>RÁMEC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713232"/>
            <a:ext cx="10972800" cy="46166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000" b="1" i="0">
                <a:solidFill>
                  <a:srgbClr val="0A1F3D"/>
                </a:solidFill>
                <a:latin typeface="Georgia"/>
              </a:rPr>
              <a:t>Tri piliere </a:t>
            </a:r>
            <a:r>
              <a:rPr lang="sk-SK" sz="3000" b="1" i="0">
                <a:solidFill>
                  <a:srgbClr val="0A1F3D"/>
                </a:solidFill>
                <a:latin typeface="Georgia"/>
              </a:rPr>
              <a:t>v</a:t>
            </a:r>
            <a:r>
              <a:rPr sz="3000" b="1" i="0">
                <a:solidFill>
                  <a:srgbClr val="0A1F3D"/>
                </a:solidFill>
                <a:latin typeface="Georgia"/>
              </a:rPr>
              <a:t>ášho prístupu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1417320"/>
            <a:ext cx="10515600" cy="21544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0" i="1">
                <a:solidFill>
                  <a:srgbClr val="64748B"/>
                </a:solidFill>
                <a:latin typeface="Calibri"/>
              </a:rPr>
              <a:t>.Každý pilier si zaslúži vlastné rozhodnutia na úrovni vedenia.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2148840"/>
            <a:ext cx="3515258" cy="397763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548640" y="2148840"/>
            <a:ext cx="3515258" cy="82296"/>
          </a:xfrm>
          <a:prstGeom prst="rect">
            <a:avLst/>
          </a:prstGeom>
          <a:solidFill>
            <a:srgbClr val="0A1F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868680" y="2377440"/>
            <a:ext cx="137160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800" b="1" i="0">
                <a:solidFill>
                  <a:srgbClr val="0A1F3D"/>
                </a:solidFill>
                <a:latin typeface="Georgia"/>
              </a:rPr>
              <a:t>01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926080"/>
            <a:ext cx="2875178" cy="7772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1" i="0">
                <a:solidFill>
                  <a:srgbClr val="0A1F3D"/>
                </a:solidFill>
                <a:latin typeface="Georgia"/>
              </a:rPr>
              <a:t>IT / kybernetická bezpečnosť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3703320"/>
            <a:ext cx="2875178" cy="12801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50" b="0" i="0">
                <a:solidFill>
                  <a:srgbClr val="1E293B"/>
                </a:solidFill>
                <a:latin typeface="Calibri"/>
              </a:rPr>
              <a:t>Siete, endpointy, identity, dáta, cloud. Zrelé disciplíny — kľúčové je ich rozšíriť smerom k prevádzke.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5102352"/>
            <a:ext cx="91440" cy="91440"/>
          </a:xfrm>
          <a:prstGeom prst="rect">
            <a:avLst/>
          </a:prstGeom>
          <a:solidFill>
            <a:srgbClr val="0A1F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1051560" y="5029200"/>
            <a:ext cx="2692298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0" i="0">
                <a:solidFill>
                  <a:srgbClr val="1E293B"/>
                </a:solidFill>
                <a:latin typeface="Calibri"/>
              </a:rPr>
              <a:t>Správa identít a prístupov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68680" y="5394960"/>
            <a:ext cx="91440" cy="91440"/>
          </a:xfrm>
          <a:prstGeom prst="rect">
            <a:avLst/>
          </a:prstGeom>
          <a:solidFill>
            <a:srgbClr val="0A1F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1051560" y="5321808"/>
            <a:ext cx="2692298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0" i="0">
                <a:solidFill>
                  <a:srgbClr val="1E293B"/>
                </a:solidFill>
                <a:latin typeface="Calibri"/>
              </a:rPr>
              <a:t>Segmentácia a monitoring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68680" y="5687568"/>
            <a:ext cx="91440" cy="91440"/>
          </a:xfrm>
          <a:prstGeom prst="rect">
            <a:avLst/>
          </a:prstGeom>
          <a:solidFill>
            <a:srgbClr val="0A1F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1051560" y="5614416"/>
            <a:ext cx="2692298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0" i="0">
                <a:solidFill>
                  <a:srgbClr val="1E293B"/>
                </a:solidFill>
                <a:latin typeface="Calibri"/>
              </a:rPr>
              <a:t>Zálohy a DR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338218" y="2148840"/>
            <a:ext cx="3515258" cy="397763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4338218" y="2148840"/>
            <a:ext cx="3515258" cy="82296"/>
          </a:xfrm>
          <a:prstGeom prst="rect">
            <a:avLst/>
          </a:prstGeom>
          <a:solidFill>
            <a:srgbClr val="D9770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4658258" y="2377440"/>
            <a:ext cx="137160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800" b="1" i="0">
                <a:solidFill>
                  <a:srgbClr val="D97706"/>
                </a:solidFill>
                <a:latin typeface="Georgia"/>
              </a:rPr>
              <a:t>02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658258" y="2926080"/>
            <a:ext cx="2875178" cy="7772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1" i="0">
                <a:solidFill>
                  <a:srgbClr val="0A1F3D"/>
                </a:solidFill>
                <a:latin typeface="Georgia"/>
              </a:rPr>
              <a:t>OT / priemyselné systémy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658258" y="3703320"/>
            <a:ext cx="2875178" cy="12801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50" b="0" i="0">
                <a:solidFill>
                  <a:srgbClr val="1E293B"/>
                </a:solidFill>
                <a:latin typeface="Calibri"/>
              </a:rPr>
              <a:t>ICS, SCADA, PLC, MES. Iný životný cyklus, iná tolerancia rizika, iné pravidlá zmeny.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658258" y="5102352"/>
            <a:ext cx="91440" cy="91440"/>
          </a:xfrm>
          <a:prstGeom prst="rect">
            <a:avLst/>
          </a:prstGeom>
          <a:solidFill>
            <a:srgbClr val="D9770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4841138" y="5029200"/>
            <a:ext cx="2692298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0" i="0">
                <a:solidFill>
                  <a:srgbClr val="1E293B"/>
                </a:solidFill>
                <a:latin typeface="Calibri"/>
              </a:rPr>
              <a:t>IEC 62443 ako kompas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658258" y="5394960"/>
            <a:ext cx="91440" cy="91440"/>
          </a:xfrm>
          <a:prstGeom prst="rect">
            <a:avLst/>
          </a:prstGeom>
          <a:solidFill>
            <a:srgbClr val="D9770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4841138" y="5321808"/>
            <a:ext cx="2692298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0" i="0">
                <a:solidFill>
                  <a:srgbClr val="1E293B"/>
                </a:solidFill>
                <a:latin typeface="Calibri"/>
              </a:rPr>
              <a:t>Pasívny monitoring OT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658258" y="5687568"/>
            <a:ext cx="91440" cy="91440"/>
          </a:xfrm>
          <a:prstGeom prst="rect">
            <a:avLst/>
          </a:prstGeom>
          <a:solidFill>
            <a:srgbClr val="D9770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4841138" y="5614416"/>
            <a:ext cx="2692298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0" i="0">
                <a:solidFill>
                  <a:srgbClr val="1E293B"/>
                </a:solidFill>
                <a:latin typeface="Calibri"/>
              </a:rPr>
              <a:t>Segregácia od IT siete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127796" y="2148840"/>
            <a:ext cx="3515258" cy="397763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Rectangle 29"/>
          <p:cNvSpPr/>
          <p:nvPr/>
        </p:nvSpPr>
        <p:spPr>
          <a:xfrm>
            <a:off x="8127796" y="2148840"/>
            <a:ext cx="3515258" cy="82296"/>
          </a:xfrm>
          <a:prstGeom prst="rect">
            <a:avLst/>
          </a:prstGeom>
          <a:solidFill>
            <a:srgbClr val="10B9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8447836" y="2377440"/>
            <a:ext cx="137160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800" b="1" i="0">
                <a:solidFill>
                  <a:srgbClr val="10B981"/>
                </a:solidFill>
                <a:latin typeface="Georgia"/>
              </a:rPr>
              <a:t>03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447836" y="2926080"/>
            <a:ext cx="2875178" cy="7772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1" i="0">
                <a:solidFill>
                  <a:srgbClr val="0A1F3D"/>
                </a:solidFill>
                <a:latin typeface="Georgia"/>
              </a:rPr>
              <a:t>Procesy a ľudský faktor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447836" y="3703320"/>
            <a:ext cx="2875178" cy="12801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50" b="0" i="0">
                <a:solidFill>
                  <a:srgbClr val="1E293B"/>
                </a:solidFill>
                <a:latin typeface="Calibri"/>
              </a:rPr>
              <a:t>Bez governance a ľudí zlyhajú aj najlepšie technológie. Väčšina incidentov má ľudský koreň.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8447836" y="5102352"/>
            <a:ext cx="91440" cy="91440"/>
          </a:xfrm>
          <a:prstGeom prst="rect">
            <a:avLst/>
          </a:prstGeom>
          <a:solidFill>
            <a:srgbClr val="10B9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TextBox 34"/>
          <p:cNvSpPr txBox="1"/>
          <p:nvPr/>
        </p:nvSpPr>
        <p:spPr>
          <a:xfrm>
            <a:off x="8630716" y="5029200"/>
            <a:ext cx="2692298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0" i="0">
                <a:solidFill>
                  <a:srgbClr val="1E293B"/>
                </a:solidFill>
                <a:latin typeface="Calibri"/>
              </a:rPr>
              <a:t>Politiky a roly</a:t>
            </a:r>
          </a:p>
        </p:txBody>
      </p:sp>
      <p:sp>
        <p:nvSpPr>
          <p:cNvPr id="36" name="Rectangle 35"/>
          <p:cNvSpPr/>
          <p:nvPr/>
        </p:nvSpPr>
        <p:spPr>
          <a:xfrm>
            <a:off x="8447836" y="5394960"/>
            <a:ext cx="91440" cy="91440"/>
          </a:xfrm>
          <a:prstGeom prst="rect">
            <a:avLst/>
          </a:prstGeom>
          <a:solidFill>
            <a:srgbClr val="10B9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8630716" y="5321808"/>
            <a:ext cx="2692298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0" i="0">
                <a:solidFill>
                  <a:srgbClr val="1E293B"/>
                </a:solidFill>
                <a:latin typeface="Calibri"/>
              </a:rPr>
              <a:t>Awareness cielený na prevádzku</a:t>
            </a:r>
          </a:p>
        </p:txBody>
      </p:sp>
      <p:sp>
        <p:nvSpPr>
          <p:cNvPr id="38" name="Rectangle 37"/>
          <p:cNvSpPr/>
          <p:nvPr/>
        </p:nvSpPr>
        <p:spPr>
          <a:xfrm>
            <a:off x="8447836" y="5687568"/>
            <a:ext cx="91440" cy="91440"/>
          </a:xfrm>
          <a:prstGeom prst="rect">
            <a:avLst/>
          </a:prstGeom>
          <a:solidFill>
            <a:srgbClr val="10B9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TextBox 38"/>
          <p:cNvSpPr txBox="1"/>
          <p:nvPr/>
        </p:nvSpPr>
        <p:spPr>
          <a:xfrm>
            <a:off x="8630716" y="5614416"/>
            <a:ext cx="2692298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0" i="0">
                <a:solidFill>
                  <a:srgbClr val="1E293B"/>
                </a:solidFill>
                <a:latin typeface="Calibri"/>
              </a:rPr>
              <a:t>Incident response cvičenia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48640" y="6446520"/>
            <a:ext cx="11094415" cy="9525"/>
          </a:xfrm>
          <a:prstGeom prst="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TextBox 40"/>
          <p:cNvSpPr txBox="1"/>
          <p:nvPr/>
        </p:nvSpPr>
        <p:spPr>
          <a:xfrm>
            <a:off x="548640" y="6537960"/>
            <a:ext cx="7315200" cy="15388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sk-SK" sz="1000">
                <a:solidFill>
                  <a:srgbClr val="94A3B8"/>
                </a:solidFill>
              </a:rPr>
              <a:t>Kyberbezpečnost pro průmysl 2026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9692640" y="6537960"/>
            <a:ext cx="1950415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4 / 12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6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548640" y="502920"/>
            <a:ext cx="82296" cy="685800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777240" y="457200"/>
            <a:ext cx="109728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1" i="0">
                <a:solidFill>
                  <a:srgbClr val="D97706"/>
                </a:solidFill>
                <a:latin typeface="Calibri"/>
              </a:rPr>
              <a:t>RIZIKÁ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713232"/>
            <a:ext cx="1097280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000" b="1" i="0">
                <a:solidFill>
                  <a:srgbClr val="0A1F3D"/>
                </a:solidFill>
                <a:latin typeface="Georgia"/>
              </a:rPr>
              <a:t>Mapa hrozieb relevantná pre výrobu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1417320"/>
            <a:ext cx="10515600" cy="4114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0" i="1">
                <a:solidFill>
                  <a:srgbClr val="64748B"/>
                </a:solidFill>
                <a:latin typeface="Calibri"/>
              </a:rPr>
              <a:t>Nie každá hrozba je pre výrobnú firmu rovnako pravdepodobná ani rovnako drahá.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1965960"/>
            <a:ext cx="3545738" cy="192024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548640" y="1965960"/>
            <a:ext cx="82296" cy="1920240"/>
          </a:xfrm>
          <a:prstGeom prst="rect">
            <a:avLst/>
          </a:prstGeom>
          <a:solidFill>
            <a:srgbClr val="B91C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822959" y="2103120"/>
            <a:ext cx="3088538" cy="502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1" i="0">
                <a:solidFill>
                  <a:srgbClr val="0A1F3D"/>
                </a:solidFill>
                <a:latin typeface="Georgia"/>
              </a:rPr>
              <a:t>Ransomware a double-extortion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59" y="2651760"/>
            <a:ext cx="3088538" cy="8686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0" i="0">
                <a:solidFill>
                  <a:srgbClr val="1E293B"/>
                </a:solidFill>
                <a:latin typeface="Calibri"/>
              </a:rPr>
              <a:t>Zašifrovaná MES stanica = zastavená linka. Paralelný únik dát zvyšuje páku útočníka.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59" y="3538728"/>
            <a:ext cx="3088538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950" b="1" i="0">
                <a:solidFill>
                  <a:srgbClr val="B91C1C"/>
                </a:solidFill>
                <a:latin typeface="Calibri"/>
              </a:rPr>
              <a:t>Vysoká pravdepodobnosť · kritický dopad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322978" y="1965960"/>
            <a:ext cx="3545738" cy="192024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4322978" y="1965960"/>
            <a:ext cx="82296" cy="1920240"/>
          </a:xfrm>
          <a:prstGeom prst="rect">
            <a:avLst/>
          </a:prstGeom>
          <a:solidFill>
            <a:srgbClr val="B91C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4597298" y="2103120"/>
            <a:ext cx="3088538" cy="502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1" i="0">
                <a:solidFill>
                  <a:srgbClr val="0A1F3D"/>
                </a:solidFill>
                <a:latin typeface="Georgia"/>
              </a:rPr>
              <a:t>Útoky cez dodávateľský reťazec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97298" y="2651760"/>
            <a:ext cx="3088538" cy="8686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0" i="0">
                <a:solidFill>
                  <a:srgbClr val="1E293B"/>
                </a:solidFill>
                <a:latin typeface="Calibri"/>
              </a:rPr>
              <a:t>Kompromitovaný integrátor alebo servisný notebook prináša hrozbu priamo k PLC.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97298" y="3538728"/>
            <a:ext cx="3088538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950" b="1" i="0">
                <a:solidFill>
                  <a:srgbClr val="B91C1C"/>
                </a:solidFill>
                <a:latin typeface="Calibri"/>
              </a:rPr>
              <a:t>Stredná pravdepodobnosť · kritický dopad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097316" y="1965960"/>
            <a:ext cx="3545738" cy="192024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8097316" y="1965960"/>
            <a:ext cx="82296" cy="1920240"/>
          </a:xfrm>
          <a:prstGeom prst="rect">
            <a:avLst/>
          </a:prstGeom>
          <a:solidFill>
            <a:srgbClr val="D9770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8371636" y="2103120"/>
            <a:ext cx="3088538" cy="502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1" i="0">
                <a:solidFill>
                  <a:srgbClr val="0A1F3D"/>
                </a:solidFill>
                <a:latin typeface="Georgia"/>
              </a:rPr>
              <a:t>Phishing a krádež prihlasovacích údajov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371636" y="2651760"/>
            <a:ext cx="3088538" cy="8686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0" i="0">
                <a:solidFill>
                  <a:srgbClr val="1E293B"/>
                </a:solidFill>
                <a:latin typeface="Calibri"/>
              </a:rPr>
              <a:t>Najčastejší vstupný vektor. Bez MFA a monitoringu identity zostáva nebezpečne otvorený.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371636" y="3538728"/>
            <a:ext cx="3088538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950" b="1" i="0">
                <a:solidFill>
                  <a:srgbClr val="D97706"/>
                </a:solidFill>
                <a:latin typeface="Calibri"/>
              </a:rPr>
              <a:t>Vysoká pravdepodobnosť · vysoký dopad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48640" y="4069080"/>
            <a:ext cx="3545738" cy="192024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ectangle 22"/>
          <p:cNvSpPr/>
          <p:nvPr/>
        </p:nvSpPr>
        <p:spPr>
          <a:xfrm>
            <a:off x="548640" y="4069080"/>
            <a:ext cx="82296" cy="1920240"/>
          </a:xfrm>
          <a:prstGeom prst="rect">
            <a:avLst/>
          </a:prstGeom>
          <a:solidFill>
            <a:srgbClr val="D9770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822959" y="4206240"/>
            <a:ext cx="3088538" cy="502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1" i="0">
                <a:solidFill>
                  <a:srgbClr val="0A1F3D"/>
                </a:solidFill>
                <a:latin typeface="Georgia"/>
              </a:rPr>
              <a:t>Insider risk (úmyselný aj neúmyselný)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2959" y="4754880"/>
            <a:ext cx="3088538" cy="8686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0" i="0">
                <a:solidFill>
                  <a:srgbClr val="1E293B"/>
                </a:solidFill>
                <a:latin typeface="Calibri"/>
              </a:rPr>
              <a:t>Servisný technik, operátor alebo odchádzajúci zamestnanec. Najťažšie detegovateľné.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22959" y="5641848"/>
            <a:ext cx="3088538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950" b="1" i="0">
                <a:solidFill>
                  <a:srgbClr val="D97706"/>
                </a:solidFill>
                <a:latin typeface="Calibri"/>
              </a:rPr>
              <a:t>Stredná pravdepodobnosť · vysoký dopad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322978" y="4069080"/>
            <a:ext cx="3545738" cy="192024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Rectangle 27"/>
          <p:cNvSpPr/>
          <p:nvPr/>
        </p:nvSpPr>
        <p:spPr>
          <a:xfrm>
            <a:off x="4322978" y="4069080"/>
            <a:ext cx="82296" cy="1920240"/>
          </a:xfrm>
          <a:prstGeom prst="rect">
            <a:avLst/>
          </a:prstGeom>
          <a:solidFill>
            <a:srgbClr val="1F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4597298" y="4206240"/>
            <a:ext cx="3088538" cy="502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1" i="0">
                <a:solidFill>
                  <a:srgbClr val="0A1F3D"/>
                </a:solidFill>
                <a:latin typeface="Georgia"/>
              </a:rPr>
              <a:t>ICS-špecifické útoky na PLC/HMI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597298" y="4754880"/>
            <a:ext cx="3088538" cy="8686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0" i="0">
                <a:solidFill>
                  <a:srgbClr val="1E293B"/>
                </a:solidFill>
                <a:latin typeface="Calibri"/>
              </a:rPr>
              <a:t>Manipulácia s logikou, falošné merania, výpadok riadenia. Vzácnejšie, ale s bezpečnostným presahom.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597298" y="5641848"/>
            <a:ext cx="3088538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950" b="1" i="0">
                <a:solidFill>
                  <a:srgbClr val="1F3A5F"/>
                </a:solidFill>
                <a:latin typeface="Calibri"/>
              </a:rPr>
              <a:t>Nízka pravdepodobnosť · kritický dopad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097316" y="4069080"/>
            <a:ext cx="3545738" cy="192024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Rectangle 32"/>
          <p:cNvSpPr/>
          <p:nvPr/>
        </p:nvSpPr>
        <p:spPr>
          <a:xfrm>
            <a:off x="8097316" y="4069080"/>
            <a:ext cx="82296" cy="1920240"/>
          </a:xfrm>
          <a:prstGeom prst="rect">
            <a:avLst/>
          </a:prstGeom>
          <a:solidFill>
            <a:srgbClr val="D9770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TextBox 33"/>
          <p:cNvSpPr txBox="1"/>
          <p:nvPr/>
        </p:nvSpPr>
        <p:spPr>
          <a:xfrm>
            <a:off x="8371636" y="4206240"/>
            <a:ext cx="3088538" cy="502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1" i="0">
                <a:solidFill>
                  <a:srgbClr val="0A1F3D"/>
                </a:solidFill>
                <a:latin typeface="Georgia"/>
              </a:rPr>
              <a:t>Vzdialený prístup bez kontroly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371636" y="4754880"/>
            <a:ext cx="3088538" cy="8686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0" i="0">
                <a:solidFill>
                  <a:srgbClr val="1E293B"/>
                </a:solidFill>
                <a:latin typeface="Calibri"/>
              </a:rPr>
              <a:t>VPN a TeamViewery dodávateľov, často bez MFA, auditu a segmentácie.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371636" y="5641848"/>
            <a:ext cx="3088538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950" b="1" i="0">
                <a:solidFill>
                  <a:srgbClr val="D97706"/>
                </a:solidFill>
                <a:latin typeface="Calibri"/>
              </a:rPr>
              <a:t>Vysoká pravdepodobnosť · vysoký dopad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48640" y="6446520"/>
            <a:ext cx="11094415" cy="9525"/>
          </a:xfrm>
          <a:prstGeom prst="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TextBox 37"/>
          <p:cNvSpPr txBox="1"/>
          <p:nvPr/>
        </p:nvSpPr>
        <p:spPr>
          <a:xfrm>
            <a:off x="548640" y="6537960"/>
            <a:ext cx="7315200" cy="15388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sk-SK" sz="1000">
                <a:solidFill>
                  <a:srgbClr val="94A3B8"/>
                </a:solidFill>
              </a:rPr>
              <a:t>Kyberbezpečnost pro průmysl 2026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692640" y="6537960"/>
            <a:ext cx="1950415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5 / 12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6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548640" y="502920"/>
            <a:ext cx="82296" cy="685800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777240" y="457200"/>
            <a:ext cx="109728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1" i="0">
                <a:solidFill>
                  <a:srgbClr val="D97706"/>
                </a:solidFill>
                <a:latin typeface="Calibri"/>
              </a:rPr>
              <a:t>VÝZVA 1 Z 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713232"/>
            <a:ext cx="1097280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000" b="1" i="0">
                <a:solidFill>
                  <a:srgbClr val="0A1F3D"/>
                </a:solidFill>
                <a:latin typeface="Georgia"/>
              </a:rPr>
              <a:t>Realita I · Obsoletné systémy a patchovanie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508760"/>
            <a:ext cx="5486400" cy="47548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777240" y="1691640"/>
            <a:ext cx="512064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1" i="0">
                <a:solidFill>
                  <a:srgbClr val="B91C1C"/>
                </a:solidFill>
                <a:latin typeface="Calibri"/>
              </a:rPr>
              <a:t>PROBLÉM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2011680"/>
            <a:ext cx="512064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000" b="1" i="0">
                <a:solidFill>
                  <a:srgbClr val="0A1F3D"/>
                </a:solidFill>
                <a:latin typeface="Georgia"/>
              </a:rPr>
              <a:t>Výrobné systémy žijú 15–25 rokov.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2606040"/>
            <a:ext cx="5120640" cy="30777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000" b="1" i="0">
                <a:solidFill>
                  <a:srgbClr val="0A1F3D"/>
                </a:solidFill>
                <a:latin typeface="Georgia"/>
              </a:rPr>
              <a:t>Bezpečnostné updaty žijú v </a:t>
            </a:r>
            <a:r>
              <a:rPr lang="sk-SK" sz="2000" b="1" i="0">
                <a:solidFill>
                  <a:srgbClr val="0A1F3D"/>
                </a:solidFill>
                <a:latin typeface="Georgia"/>
              </a:rPr>
              <a:t>týždňoch</a:t>
            </a:r>
            <a:r>
              <a:rPr sz="2000" b="1" i="0">
                <a:solidFill>
                  <a:srgbClr val="0A1F3D"/>
                </a:solidFill>
                <a:latin typeface="Georgia"/>
              </a:rPr>
              <a:t>.</a:t>
            </a:r>
          </a:p>
        </p:txBody>
      </p:sp>
      <p:sp>
        <p:nvSpPr>
          <p:cNvPr id="10" name="Rectangle 9"/>
          <p:cNvSpPr/>
          <p:nvPr/>
        </p:nvSpPr>
        <p:spPr>
          <a:xfrm>
            <a:off x="777240" y="3456432"/>
            <a:ext cx="128016" cy="128016"/>
          </a:xfrm>
          <a:prstGeom prst="rect">
            <a:avLst/>
          </a:prstGeom>
          <a:solidFill>
            <a:srgbClr val="B91C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005840" y="3364992"/>
            <a:ext cx="489204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1E293B"/>
                </a:solidFill>
                <a:latin typeface="Calibri"/>
              </a:rPr>
              <a:t>Windows XP / 7 na HMI staniciach, bez podpory výrobcu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4005072"/>
            <a:ext cx="128016" cy="128016"/>
          </a:xfrm>
          <a:prstGeom prst="rect">
            <a:avLst/>
          </a:prstGeom>
          <a:solidFill>
            <a:srgbClr val="B91C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1005840" y="3913632"/>
            <a:ext cx="489204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1E293B"/>
                </a:solidFill>
                <a:latin typeface="Calibri"/>
              </a:rPr>
              <a:t>Firmware PLC, ku ktorému neexistuje bezpečnostný update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77240" y="4553712"/>
            <a:ext cx="128016" cy="128016"/>
          </a:xfrm>
          <a:prstGeom prst="rect">
            <a:avLst/>
          </a:prstGeom>
          <a:solidFill>
            <a:srgbClr val="B91C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1005840" y="4462272"/>
            <a:ext cx="489204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1E293B"/>
                </a:solidFill>
                <a:latin typeface="Calibri"/>
              </a:rPr>
              <a:t>Dodávateľ podmieňuje zachovanie záruky zákazom patchovania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5102351"/>
            <a:ext cx="128016" cy="128016"/>
          </a:xfrm>
          <a:prstGeom prst="rect">
            <a:avLst/>
          </a:prstGeom>
          <a:solidFill>
            <a:srgbClr val="B91C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1005840" y="5010912"/>
            <a:ext cx="489204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1E293B"/>
                </a:solidFill>
                <a:latin typeface="Calibri"/>
              </a:rPr>
              <a:t>Nedá sa nasadiť moderný EDR / antivirus — nestabilita procesu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263640" y="1508760"/>
            <a:ext cx="5394960" cy="4754880"/>
          </a:xfrm>
          <a:prstGeom prst="rect">
            <a:avLst/>
          </a:prstGeom>
          <a:solidFill>
            <a:srgbClr val="1C2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6492240" y="1691640"/>
            <a:ext cx="5029200" cy="16927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1" i="0">
                <a:solidFill>
                  <a:srgbClr val="F59E0B"/>
                </a:solidFill>
                <a:latin typeface="Calibri"/>
              </a:rPr>
              <a:t>POSOLSTVO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92240" y="2011680"/>
            <a:ext cx="5029200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sz="1600" b="0" i="1">
                <a:solidFill>
                  <a:srgbClr val="FFFFFF"/>
                </a:solidFill>
                <a:latin typeface="Georgia"/>
              </a:rPr>
              <a:t>Riešením nie je „vymeníme všetko“. Je ním vrstva kompenzačných opatrení okolo </a:t>
            </a:r>
            <a:r>
              <a:rPr lang="sk-SK" sz="1600" i="1">
                <a:solidFill>
                  <a:srgbClr val="FFFFFF"/>
                </a:solidFill>
                <a:latin typeface="Georgia"/>
              </a:rPr>
              <a:t>komponentov,</a:t>
            </a:r>
            <a:r>
              <a:rPr sz="1600" b="0" i="1">
                <a:solidFill>
                  <a:srgbClr val="FFFFFF"/>
                </a:solidFill>
                <a:latin typeface="Georgia"/>
              </a:rPr>
              <a:t> </a:t>
            </a:r>
            <a:r>
              <a:rPr lang="sk-SK" sz="1600" i="1">
                <a:solidFill>
                  <a:srgbClr val="FFFFFF"/>
                </a:solidFill>
                <a:latin typeface="Georgia"/>
              </a:rPr>
              <a:t>ktoré</a:t>
            </a:r>
            <a:r>
              <a:rPr sz="1600" b="0" i="1">
                <a:solidFill>
                  <a:srgbClr val="FFFFFF"/>
                </a:solidFill>
                <a:latin typeface="Georgia"/>
              </a:rPr>
              <a:t> patchovať nemôžete.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492240" y="3502152"/>
            <a:ext cx="128016" cy="128016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6720840" y="3383280"/>
            <a:ext cx="484632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50" b="1" i="0">
                <a:solidFill>
                  <a:srgbClr val="F59E0B"/>
                </a:solidFill>
                <a:latin typeface="Calibri"/>
              </a:rPr>
              <a:t>Sieťová segmentácia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720840" y="3703320"/>
            <a:ext cx="4846320" cy="4114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0" i="0">
                <a:solidFill>
                  <a:srgbClr val="CBD5E1"/>
                </a:solidFill>
                <a:latin typeface="Calibri"/>
              </a:rPr>
              <a:t>Obsoletné aktívum izolujte do vlastného segmentu s minimálnym tokom.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492240" y="4197096"/>
            <a:ext cx="128016" cy="128016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6720840" y="4078224"/>
            <a:ext cx="484632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50" b="1" i="0">
                <a:solidFill>
                  <a:srgbClr val="F59E0B"/>
                </a:solidFill>
                <a:latin typeface="Calibri"/>
              </a:rPr>
              <a:t>Virtual patching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720840" y="4398264"/>
            <a:ext cx="4846320" cy="4114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0" i="0">
                <a:solidFill>
                  <a:srgbClr val="CBD5E1"/>
                </a:solidFill>
                <a:latin typeface="Calibri"/>
              </a:rPr>
              <a:t>IPS/IDS pravidlá a aplikačný whitelisting namiesto chýbajúceho patchu.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492240" y="4892040"/>
            <a:ext cx="128016" cy="128016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6720840" y="4773168"/>
            <a:ext cx="484632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50" b="1" i="0">
                <a:solidFill>
                  <a:srgbClr val="F59E0B"/>
                </a:solidFill>
                <a:latin typeface="Calibri"/>
              </a:rPr>
              <a:t>Pasívny monitoring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720840" y="5093207"/>
            <a:ext cx="4846320" cy="4114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0" i="0">
                <a:solidFill>
                  <a:srgbClr val="CBD5E1"/>
                </a:solidFill>
                <a:latin typeface="Calibri"/>
              </a:rPr>
              <a:t>Vidieť, čo sa v OT sieti deje, bez aktívnych zásahov do prevádzky.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492240" y="5586983"/>
            <a:ext cx="128016" cy="128016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6720840" y="5468112"/>
            <a:ext cx="484632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50" b="1" i="0">
                <a:solidFill>
                  <a:srgbClr val="F59E0B"/>
                </a:solidFill>
                <a:latin typeface="Calibri"/>
              </a:rPr>
              <a:t>Plán modernizácie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720840" y="5788151"/>
            <a:ext cx="4846320" cy="4114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0" i="0">
                <a:solidFill>
                  <a:srgbClr val="CBD5E1"/>
                </a:solidFill>
                <a:latin typeface="Calibri"/>
              </a:rPr>
              <a:t>Každý obsoletný systém má vlastníka, dátum a rozpočet na výmenu.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48640" y="6446520"/>
            <a:ext cx="11094415" cy="9525"/>
          </a:xfrm>
          <a:prstGeom prst="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TextBox 33"/>
          <p:cNvSpPr txBox="1"/>
          <p:nvPr/>
        </p:nvSpPr>
        <p:spPr>
          <a:xfrm>
            <a:off x="548640" y="6537960"/>
            <a:ext cx="7315200" cy="15388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sk-SK" sz="1000">
                <a:solidFill>
                  <a:srgbClr val="94A3B8"/>
                </a:solidFill>
              </a:rPr>
              <a:t>Kyberbezpečnost pro průmysl 2026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692640" y="6537960"/>
            <a:ext cx="1950415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6 / 12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6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548640" y="502920"/>
            <a:ext cx="82296" cy="685800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777240" y="457200"/>
            <a:ext cx="109728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1" i="0">
                <a:solidFill>
                  <a:srgbClr val="D97706"/>
                </a:solidFill>
                <a:latin typeface="Calibri"/>
              </a:rPr>
              <a:t>VÝZVA 2 Z 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713232"/>
            <a:ext cx="1097280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000" b="1" i="0">
                <a:solidFill>
                  <a:srgbClr val="0A1F3D"/>
                </a:solidFill>
                <a:latin typeface="Georgia"/>
              </a:rPr>
              <a:t>Realita II · Vendor lock-in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1417320"/>
            <a:ext cx="10515600" cy="4114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0" i="1">
                <a:solidFill>
                  <a:srgbClr val="64748B"/>
                </a:solidFill>
                <a:latin typeface="Calibri"/>
              </a:rPr>
              <a:t>Kto vlastní stroj, vlastní aj časť rozhodnutí o jeho bezpečnosti.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1965960"/>
            <a:ext cx="2636443" cy="196596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548640" y="1965960"/>
            <a:ext cx="2636443" cy="82296"/>
          </a:xfrm>
          <a:prstGeom prst="rect">
            <a:avLst/>
          </a:prstGeom>
          <a:solidFill>
            <a:srgbClr val="B91C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777240" y="2194560"/>
            <a:ext cx="2179243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1" i="0">
                <a:solidFill>
                  <a:srgbClr val="0A1F3D"/>
                </a:solidFill>
                <a:latin typeface="Georgia"/>
              </a:rPr>
              <a:t>Zmluvný zákaz zmien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7240" y="2880360"/>
            <a:ext cx="2179243" cy="9601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0" i="0">
                <a:solidFill>
                  <a:srgbClr val="1E293B"/>
                </a:solidFill>
                <a:latin typeface="Calibri"/>
              </a:rPr>
              <a:t>Akákoľvek úprava softvéru stroja znamená stratu záruky.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367963" y="1965960"/>
            <a:ext cx="2636443" cy="196596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3367963" y="1965960"/>
            <a:ext cx="2636443" cy="82296"/>
          </a:xfrm>
          <a:prstGeom prst="rect">
            <a:avLst/>
          </a:prstGeom>
          <a:solidFill>
            <a:srgbClr val="B91C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3596563" y="2194560"/>
            <a:ext cx="2179243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1" i="0">
                <a:solidFill>
                  <a:srgbClr val="0A1F3D"/>
                </a:solidFill>
                <a:latin typeface="Georgia"/>
              </a:rPr>
              <a:t>Pomalá reakcia na zraniteľnosti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96563" y="2880360"/>
            <a:ext cx="2179243" cy="9601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0" i="0">
                <a:solidFill>
                  <a:srgbClr val="1E293B"/>
                </a:solidFill>
                <a:latin typeface="Calibri"/>
              </a:rPr>
              <a:t>Od CVE po patch od dodávateľa prechádzajú mesiace.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187287" y="1965960"/>
            <a:ext cx="2636443" cy="196596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6187287" y="1965960"/>
            <a:ext cx="2636443" cy="82296"/>
          </a:xfrm>
          <a:prstGeom prst="rect">
            <a:avLst/>
          </a:prstGeom>
          <a:solidFill>
            <a:srgbClr val="B91C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6415887" y="2194560"/>
            <a:ext cx="2179243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1" i="0">
                <a:solidFill>
                  <a:srgbClr val="0A1F3D"/>
                </a:solidFill>
                <a:latin typeface="Georgia"/>
              </a:rPr>
              <a:t>Vzdialený prístup podľa dodávateľa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15887" y="2880360"/>
            <a:ext cx="2179243" cy="9601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0" i="0">
                <a:solidFill>
                  <a:srgbClr val="1E293B"/>
                </a:solidFill>
                <a:latin typeface="Calibri"/>
              </a:rPr>
              <a:t>Often VPN s trvalým účtom, bez MFA, bez auditu, bez obmedzenia IP.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006611" y="1965960"/>
            <a:ext cx="2636443" cy="196596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9006611" y="1965960"/>
            <a:ext cx="2636443" cy="82296"/>
          </a:xfrm>
          <a:prstGeom prst="rect">
            <a:avLst/>
          </a:prstGeom>
          <a:solidFill>
            <a:srgbClr val="B91C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9235211" y="2194560"/>
            <a:ext cx="2179243" cy="20005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1" i="0">
                <a:solidFill>
                  <a:srgbClr val="0A1F3D"/>
                </a:solidFill>
                <a:latin typeface="Georgia"/>
              </a:rPr>
              <a:t>Viditeľnosť nad stroj</a:t>
            </a:r>
            <a:r>
              <a:rPr lang="sk-SK" sz="1300" b="1" i="0">
                <a:solidFill>
                  <a:srgbClr val="0A1F3D"/>
                </a:solidFill>
                <a:latin typeface="Georgia"/>
              </a:rPr>
              <a:t>om</a:t>
            </a:r>
            <a:endParaRPr sz="1300" b="1" i="0">
              <a:solidFill>
                <a:srgbClr val="0A1F3D"/>
              </a:solidFill>
              <a:latin typeface="Georgia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235211" y="2880360"/>
            <a:ext cx="2179243" cy="9601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0" i="0">
                <a:solidFill>
                  <a:srgbClr val="1E293B"/>
                </a:solidFill>
                <a:latin typeface="Calibri"/>
              </a:rPr>
              <a:t>Logy, konfigurácia a SBOM nie sú v rukách zákazníka.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48640" y="4251960"/>
            <a:ext cx="11094415" cy="2011680"/>
          </a:xfrm>
          <a:prstGeom prst="rect">
            <a:avLst/>
          </a:prstGeom>
          <a:solidFill>
            <a:srgbClr val="1C2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868680" y="4389120"/>
            <a:ext cx="105156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1" i="0">
                <a:solidFill>
                  <a:srgbClr val="F59E0B"/>
                </a:solidFill>
                <a:latin typeface="Calibri"/>
              </a:rPr>
              <a:t>ČO S TÝM ROBIŤ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8680" y="4663440"/>
            <a:ext cx="10515600" cy="2308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500" b="0" i="1">
                <a:solidFill>
                  <a:srgbClr val="FFFFFF"/>
                </a:solidFill>
                <a:latin typeface="Georgia"/>
              </a:rPr>
              <a:t>Bezpečnosť musí byť </a:t>
            </a:r>
            <a:r>
              <a:rPr lang="sk-SK" sz="1500" b="0" i="1">
                <a:solidFill>
                  <a:srgbClr val="FFFFFF"/>
                </a:solidFill>
                <a:latin typeface="Georgia"/>
              </a:rPr>
              <a:t>zahrnutá</a:t>
            </a:r>
            <a:r>
              <a:rPr sz="1500" b="0" i="1">
                <a:solidFill>
                  <a:srgbClr val="FFFFFF"/>
                </a:solidFill>
                <a:latin typeface="Georgia"/>
              </a:rPr>
              <a:t> do obstarávania, nie riešená až po odovzdaní stroja.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68680" y="5394960"/>
            <a:ext cx="3088538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50" b="1" i="0">
                <a:solidFill>
                  <a:srgbClr val="F59E0B"/>
                </a:solidFill>
                <a:latin typeface="Calibri"/>
              </a:rPr>
              <a:t>Bezpečnostné klauzuly v zmluve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68680" y="5715000"/>
            <a:ext cx="3088538" cy="502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0" i="0">
                <a:solidFill>
                  <a:srgbClr val="CBD5E1"/>
                </a:solidFill>
                <a:latin typeface="Calibri"/>
              </a:rPr>
              <a:t>SLA pre patche, právo auditu, požiadavka SBOM.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643018" y="5394960"/>
            <a:ext cx="3088538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50" b="1" i="0">
                <a:solidFill>
                  <a:srgbClr val="F59E0B"/>
                </a:solidFill>
                <a:latin typeface="Calibri"/>
              </a:rPr>
              <a:t>Izolovaný dodávateľský prístup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643018" y="5715000"/>
            <a:ext cx="3088538" cy="502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0" i="0">
                <a:solidFill>
                  <a:srgbClr val="CBD5E1"/>
                </a:solidFill>
                <a:latin typeface="Calibri"/>
              </a:rPr>
              <a:t>Dedikovaný účet, MFA, time-boxed session, plný audit.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417356" y="5394960"/>
            <a:ext cx="3088538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50" b="1" i="0">
                <a:solidFill>
                  <a:srgbClr val="F59E0B"/>
                </a:solidFill>
                <a:latin typeface="Calibri"/>
              </a:rPr>
              <a:t>Exit by design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417356" y="5715000"/>
            <a:ext cx="3088538" cy="502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0" i="0">
                <a:solidFill>
                  <a:srgbClr val="CBD5E1"/>
                </a:solidFill>
                <a:latin typeface="Calibri"/>
              </a:rPr>
              <a:t>Export dát, znalosti a rozhrania zdokumentované od prvého dňa.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48640" y="6446520"/>
            <a:ext cx="11094415" cy="9525"/>
          </a:xfrm>
          <a:prstGeom prst="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TextBox 32"/>
          <p:cNvSpPr txBox="1"/>
          <p:nvPr/>
        </p:nvSpPr>
        <p:spPr>
          <a:xfrm>
            <a:off x="548640" y="6537960"/>
            <a:ext cx="7315200" cy="15388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sk-SK" sz="1000">
                <a:solidFill>
                  <a:srgbClr val="94A3B8"/>
                </a:solidFill>
              </a:rPr>
              <a:t>Kyberbezpečnost pro průmysl 2026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9692640" y="6537960"/>
            <a:ext cx="1950415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7 / 12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6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548640" y="502920"/>
            <a:ext cx="82296" cy="685800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777240" y="457200"/>
            <a:ext cx="109728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1" i="0">
                <a:solidFill>
                  <a:srgbClr val="D97706"/>
                </a:solidFill>
                <a:latin typeface="Calibri"/>
              </a:rPr>
              <a:t>VÝZVA 3 Z 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713232"/>
            <a:ext cx="1097280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000" b="1" i="0">
                <a:solidFill>
                  <a:srgbClr val="0A1F3D"/>
                </a:solidFill>
                <a:latin typeface="Georgia"/>
              </a:rPr>
              <a:t>Realita III · Odstávkové okná a kontinuita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1417320"/>
            <a:ext cx="10515600" cy="4114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0" i="1">
                <a:solidFill>
                  <a:srgbClr val="64748B"/>
                </a:solidFill>
                <a:latin typeface="Calibri"/>
              </a:rPr>
              <a:t>Patch cyklus výrobcu softvéru a údržbový cyklus linky nezdieľajú kalendár.</a:t>
            </a:r>
          </a:p>
        </p:txBody>
      </p:sp>
      <p:sp>
        <p:nvSpPr>
          <p:cNvPr id="7" name="Rectangle 6"/>
          <p:cNvSpPr/>
          <p:nvPr/>
        </p:nvSpPr>
        <p:spPr>
          <a:xfrm>
            <a:off x="777240" y="2331720"/>
            <a:ext cx="10607040" cy="73152"/>
          </a:xfrm>
          <a:prstGeom prst="rect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768096" y="2258568"/>
            <a:ext cx="18288" cy="219456"/>
          </a:xfrm>
          <a:prstGeom prst="rect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1652016" y="2258568"/>
            <a:ext cx="18288" cy="219456"/>
          </a:xfrm>
          <a:prstGeom prst="rect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2535936" y="2258568"/>
            <a:ext cx="18288" cy="219456"/>
          </a:xfrm>
          <a:prstGeom prst="rect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3419856" y="2258568"/>
            <a:ext cx="18288" cy="219456"/>
          </a:xfrm>
          <a:prstGeom prst="rect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4303776" y="2258568"/>
            <a:ext cx="18288" cy="219456"/>
          </a:xfrm>
          <a:prstGeom prst="rect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5187696" y="2258568"/>
            <a:ext cx="18288" cy="219456"/>
          </a:xfrm>
          <a:prstGeom prst="rect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6071616" y="2258568"/>
            <a:ext cx="18288" cy="219456"/>
          </a:xfrm>
          <a:prstGeom prst="rect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955536" y="2258568"/>
            <a:ext cx="18288" cy="219456"/>
          </a:xfrm>
          <a:prstGeom prst="rect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7839456" y="2258568"/>
            <a:ext cx="18288" cy="219456"/>
          </a:xfrm>
          <a:prstGeom prst="rect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8723376" y="2258568"/>
            <a:ext cx="18288" cy="219456"/>
          </a:xfrm>
          <a:prstGeom prst="rect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9607296" y="2258568"/>
            <a:ext cx="18288" cy="219456"/>
          </a:xfrm>
          <a:prstGeom prst="rect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10491216" y="2258568"/>
            <a:ext cx="18288" cy="219456"/>
          </a:xfrm>
          <a:prstGeom prst="rect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11375136" y="2258568"/>
            <a:ext cx="18288" cy="219456"/>
          </a:xfrm>
          <a:prstGeom prst="rect">
            <a:avLst/>
          </a:prstGeom>
          <a:solidFill>
            <a:srgbClr val="3B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502920" y="2606039"/>
            <a:ext cx="54864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900" b="1" i="0">
                <a:solidFill>
                  <a:srgbClr val="64748B"/>
                </a:solidFill>
                <a:latin typeface="Calibri"/>
              </a:rPr>
              <a:t>JAN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154680" y="2606039"/>
            <a:ext cx="54864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900" b="1" i="0">
                <a:solidFill>
                  <a:srgbClr val="64748B"/>
                </a:solidFill>
                <a:latin typeface="Calibri"/>
              </a:rPr>
              <a:t>APR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806440" y="2606039"/>
            <a:ext cx="54864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900" b="1" i="0">
                <a:solidFill>
                  <a:srgbClr val="64748B"/>
                </a:solidFill>
                <a:latin typeface="Calibri"/>
              </a:rPr>
              <a:t>JÚL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458199" y="2606039"/>
            <a:ext cx="54864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900" b="1" i="0">
                <a:solidFill>
                  <a:srgbClr val="64748B"/>
                </a:solidFill>
                <a:latin typeface="Calibri"/>
              </a:rPr>
              <a:t>OKT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1109959" y="2606039"/>
            <a:ext cx="54864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900" b="1" i="0">
                <a:solidFill>
                  <a:srgbClr val="64748B"/>
                </a:solidFill>
                <a:latin typeface="Calibri"/>
              </a:rPr>
              <a:t>JAN</a:t>
            </a:r>
          </a:p>
        </p:txBody>
      </p:sp>
      <p:sp>
        <p:nvSpPr>
          <p:cNvPr id="26" name="Oval 25"/>
          <p:cNvSpPr/>
          <p:nvPr/>
        </p:nvSpPr>
        <p:spPr>
          <a:xfrm>
            <a:off x="3582619" y="2194560"/>
            <a:ext cx="329184" cy="329184"/>
          </a:xfrm>
          <a:prstGeom prst="ellipse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2924251" y="1828799"/>
            <a:ext cx="164592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000" b="1" i="0">
                <a:solidFill>
                  <a:srgbClr val="D97706"/>
                </a:solidFill>
                <a:latin typeface="Calibri"/>
              </a:rPr>
              <a:t>Jarná odstávka</a:t>
            </a:r>
          </a:p>
        </p:txBody>
      </p:sp>
      <p:sp>
        <p:nvSpPr>
          <p:cNvPr id="28" name="Oval 27"/>
          <p:cNvSpPr/>
          <p:nvPr/>
        </p:nvSpPr>
        <p:spPr>
          <a:xfrm>
            <a:off x="8886139" y="2194560"/>
            <a:ext cx="329184" cy="329184"/>
          </a:xfrm>
          <a:prstGeom prst="ellipse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8227771" y="1828799"/>
            <a:ext cx="164592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000" b="1" i="0">
                <a:solidFill>
                  <a:srgbClr val="D97706"/>
                </a:solidFill>
                <a:latin typeface="Calibri"/>
              </a:rPr>
              <a:t>Jesenná odstávka</a:t>
            </a:r>
          </a:p>
        </p:txBody>
      </p:sp>
      <p:sp>
        <p:nvSpPr>
          <p:cNvPr id="30" name="Oval 29"/>
          <p:cNvSpPr/>
          <p:nvPr/>
        </p:nvSpPr>
        <p:spPr>
          <a:xfrm>
            <a:off x="1164336" y="2286000"/>
            <a:ext cx="109728" cy="164592"/>
          </a:xfrm>
          <a:prstGeom prst="ellipse">
            <a:avLst/>
          </a:prstGeom>
          <a:solidFill>
            <a:srgbClr val="0A1F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Oval 30"/>
          <p:cNvSpPr/>
          <p:nvPr/>
        </p:nvSpPr>
        <p:spPr>
          <a:xfrm>
            <a:off x="2048255" y="2286000"/>
            <a:ext cx="109728" cy="164592"/>
          </a:xfrm>
          <a:prstGeom prst="ellipse">
            <a:avLst/>
          </a:prstGeom>
          <a:solidFill>
            <a:srgbClr val="0A1F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Oval 31"/>
          <p:cNvSpPr/>
          <p:nvPr/>
        </p:nvSpPr>
        <p:spPr>
          <a:xfrm>
            <a:off x="2932176" y="2286000"/>
            <a:ext cx="109728" cy="164592"/>
          </a:xfrm>
          <a:prstGeom prst="ellipse">
            <a:avLst/>
          </a:prstGeom>
          <a:solidFill>
            <a:srgbClr val="0A1F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Oval 32"/>
          <p:cNvSpPr/>
          <p:nvPr/>
        </p:nvSpPr>
        <p:spPr>
          <a:xfrm>
            <a:off x="3816096" y="2286000"/>
            <a:ext cx="109728" cy="164592"/>
          </a:xfrm>
          <a:prstGeom prst="ellipse">
            <a:avLst/>
          </a:prstGeom>
          <a:solidFill>
            <a:srgbClr val="0A1F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Oval 33"/>
          <p:cNvSpPr/>
          <p:nvPr/>
        </p:nvSpPr>
        <p:spPr>
          <a:xfrm>
            <a:off x="4700016" y="2286000"/>
            <a:ext cx="109728" cy="164592"/>
          </a:xfrm>
          <a:prstGeom prst="ellipse">
            <a:avLst/>
          </a:prstGeom>
          <a:solidFill>
            <a:srgbClr val="0A1F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Oval 34"/>
          <p:cNvSpPr/>
          <p:nvPr/>
        </p:nvSpPr>
        <p:spPr>
          <a:xfrm>
            <a:off x="5583936" y="2286000"/>
            <a:ext cx="109728" cy="164592"/>
          </a:xfrm>
          <a:prstGeom prst="ellipse">
            <a:avLst/>
          </a:prstGeom>
          <a:solidFill>
            <a:srgbClr val="0A1F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Oval 35"/>
          <p:cNvSpPr/>
          <p:nvPr/>
        </p:nvSpPr>
        <p:spPr>
          <a:xfrm>
            <a:off x="6467856" y="2286000"/>
            <a:ext cx="109728" cy="164592"/>
          </a:xfrm>
          <a:prstGeom prst="ellipse">
            <a:avLst/>
          </a:prstGeom>
          <a:solidFill>
            <a:srgbClr val="0A1F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Oval 36"/>
          <p:cNvSpPr/>
          <p:nvPr/>
        </p:nvSpPr>
        <p:spPr>
          <a:xfrm>
            <a:off x="7351775" y="2286000"/>
            <a:ext cx="109728" cy="164592"/>
          </a:xfrm>
          <a:prstGeom prst="ellipse">
            <a:avLst/>
          </a:prstGeom>
          <a:solidFill>
            <a:srgbClr val="0A1F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Oval 37"/>
          <p:cNvSpPr/>
          <p:nvPr/>
        </p:nvSpPr>
        <p:spPr>
          <a:xfrm>
            <a:off x="8235695" y="2286000"/>
            <a:ext cx="109728" cy="164592"/>
          </a:xfrm>
          <a:prstGeom prst="ellipse">
            <a:avLst/>
          </a:prstGeom>
          <a:solidFill>
            <a:srgbClr val="0A1F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Oval 38"/>
          <p:cNvSpPr/>
          <p:nvPr/>
        </p:nvSpPr>
        <p:spPr>
          <a:xfrm>
            <a:off x="9119616" y="2286000"/>
            <a:ext cx="109728" cy="164592"/>
          </a:xfrm>
          <a:prstGeom prst="ellipse">
            <a:avLst/>
          </a:prstGeom>
          <a:solidFill>
            <a:srgbClr val="0A1F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Oval 39"/>
          <p:cNvSpPr/>
          <p:nvPr/>
        </p:nvSpPr>
        <p:spPr>
          <a:xfrm>
            <a:off x="10003536" y="2286000"/>
            <a:ext cx="109728" cy="164592"/>
          </a:xfrm>
          <a:prstGeom prst="ellipse">
            <a:avLst/>
          </a:prstGeom>
          <a:solidFill>
            <a:srgbClr val="0A1F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Oval 40"/>
          <p:cNvSpPr/>
          <p:nvPr/>
        </p:nvSpPr>
        <p:spPr>
          <a:xfrm>
            <a:off x="10887456" y="2286000"/>
            <a:ext cx="109728" cy="164592"/>
          </a:xfrm>
          <a:prstGeom prst="ellipse">
            <a:avLst/>
          </a:prstGeom>
          <a:solidFill>
            <a:srgbClr val="0A1F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Oval 41"/>
          <p:cNvSpPr/>
          <p:nvPr/>
        </p:nvSpPr>
        <p:spPr>
          <a:xfrm>
            <a:off x="777240" y="2926080"/>
            <a:ext cx="128016" cy="128016"/>
          </a:xfrm>
          <a:prstGeom prst="ellipse">
            <a:avLst/>
          </a:prstGeom>
          <a:solidFill>
            <a:srgbClr val="0A1F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3" name="TextBox 42"/>
          <p:cNvSpPr txBox="1"/>
          <p:nvPr/>
        </p:nvSpPr>
        <p:spPr>
          <a:xfrm>
            <a:off x="960120" y="2880360"/>
            <a:ext cx="3200400" cy="2286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00" b="0" i="0">
                <a:solidFill>
                  <a:srgbClr val="1E293B"/>
                </a:solidFill>
                <a:latin typeface="Calibri"/>
              </a:rPr>
              <a:t>mesačné patch releases</a:t>
            </a:r>
          </a:p>
        </p:txBody>
      </p:sp>
      <p:sp>
        <p:nvSpPr>
          <p:cNvPr id="44" name="Oval 43"/>
          <p:cNvSpPr/>
          <p:nvPr/>
        </p:nvSpPr>
        <p:spPr>
          <a:xfrm>
            <a:off x="3291840" y="2907792"/>
            <a:ext cx="164592" cy="164592"/>
          </a:xfrm>
          <a:prstGeom prst="ellipse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5" name="TextBox 44"/>
          <p:cNvSpPr txBox="1"/>
          <p:nvPr/>
        </p:nvSpPr>
        <p:spPr>
          <a:xfrm>
            <a:off x="3520440" y="2880360"/>
            <a:ext cx="4114800" cy="2286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00" b="0" i="0">
                <a:solidFill>
                  <a:srgbClr val="1E293B"/>
                </a:solidFill>
                <a:latin typeface="Calibri"/>
              </a:rPr>
              <a:t>plánovaná odstávka výroby (1–2× ročne)</a:t>
            </a:r>
          </a:p>
        </p:txBody>
      </p:sp>
      <p:sp>
        <p:nvSpPr>
          <p:cNvPr id="46" name="Rectangle 45"/>
          <p:cNvSpPr/>
          <p:nvPr/>
        </p:nvSpPr>
        <p:spPr>
          <a:xfrm>
            <a:off x="548640" y="3474720"/>
            <a:ext cx="5440680" cy="278892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7" name="TextBox 46"/>
          <p:cNvSpPr txBox="1"/>
          <p:nvPr/>
        </p:nvSpPr>
        <p:spPr>
          <a:xfrm>
            <a:off x="777240" y="3611880"/>
            <a:ext cx="502920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1" i="0">
                <a:solidFill>
                  <a:srgbClr val="B91C1C"/>
                </a:solidFill>
                <a:latin typeface="Calibri"/>
              </a:rPr>
              <a:t>DÔSLEDOK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777240" y="3886200"/>
            <a:ext cx="502920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1" i="0">
                <a:solidFill>
                  <a:srgbClr val="0A1F3D"/>
                </a:solidFill>
                <a:latin typeface="Georgia"/>
              </a:rPr>
              <a:t>Medzi zverejnením zraniteľnosti a nasadením patchu môžu byť mesiace.</a:t>
            </a:r>
          </a:p>
        </p:txBody>
      </p:sp>
      <p:sp>
        <p:nvSpPr>
          <p:cNvPr id="49" name="Rectangle 48"/>
          <p:cNvSpPr/>
          <p:nvPr/>
        </p:nvSpPr>
        <p:spPr>
          <a:xfrm>
            <a:off x="777240" y="4645152"/>
            <a:ext cx="109728" cy="109728"/>
          </a:xfrm>
          <a:prstGeom prst="rect">
            <a:avLst/>
          </a:prstGeom>
          <a:solidFill>
            <a:srgbClr val="B91C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0" name="TextBox 49"/>
          <p:cNvSpPr txBox="1"/>
          <p:nvPr/>
        </p:nvSpPr>
        <p:spPr>
          <a:xfrm>
            <a:off x="960120" y="4553712"/>
            <a:ext cx="4846320" cy="4114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50" b="0" i="0">
                <a:solidFill>
                  <a:srgbClr val="1E293B"/>
                </a:solidFill>
                <a:latin typeface="Calibri"/>
              </a:rPr>
              <a:t>Útočník to vie — a preto sú výrobné prostredia cieľom.</a:t>
            </a:r>
          </a:p>
        </p:txBody>
      </p:sp>
      <p:sp>
        <p:nvSpPr>
          <p:cNvPr id="51" name="Rectangle 50"/>
          <p:cNvSpPr/>
          <p:nvPr/>
        </p:nvSpPr>
        <p:spPr>
          <a:xfrm>
            <a:off x="777240" y="5148072"/>
            <a:ext cx="109728" cy="109728"/>
          </a:xfrm>
          <a:prstGeom prst="rect">
            <a:avLst/>
          </a:prstGeom>
          <a:solidFill>
            <a:srgbClr val="B91C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2" name="TextBox 51"/>
          <p:cNvSpPr txBox="1"/>
          <p:nvPr/>
        </p:nvSpPr>
        <p:spPr>
          <a:xfrm>
            <a:off x="960120" y="5056632"/>
            <a:ext cx="4846320" cy="4114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50" b="0" i="0">
                <a:solidFill>
                  <a:srgbClr val="1E293B"/>
                </a:solidFill>
                <a:latin typeface="Calibri"/>
              </a:rPr>
              <a:t>Zodpovednosť sa nedá odsunúť do ďalšej odstávky.</a:t>
            </a:r>
          </a:p>
        </p:txBody>
      </p:sp>
      <p:sp>
        <p:nvSpPr>
          <p:cNvPr id="53" name="Rectangle 52"/>
          <p:cNvSpPr/>
          <p:nvPr/>
        </p:nvSpPr>
        <p:spPr>
          <a:xfrm>
            <a:off x="777240" y="5650992"/>
            <a:ext cx="109728" cy="109728"/>
          </a:xfrm>
          <a:prstGeom prst="rect">
            <a:avLst/>
          </a:prstGeom>
          <a:solidFill>
            <a:srgbClr val="B91C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4" name="TextBox 53"/>
          <p:cNvSpPr txBox="1"/>
          <p:nvPr/>
        </p:nvSpPr>
        <p:spPr>
          <a:xfrm>
            <a:off x="960120" y="5559552"/>
            <a:ext cx="4846320" cy="4114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50" b="0" i="0">
                <a:solidFill>
                  <a:srgbClr val="1E293B"/>
                </a:solidFill>
                <a:latin typeface="Calibri"/>
              </a:rPr>
              <a:t>Potrebujeme preklenúť okno kompenzačnými opatreniami.</a:t>
            </a:r>
          </a:p>
        </p:txBody>
      </p:sp>
      <p:sp>
        <p:nvSpPr>
          <p:cNvPr id="55" name="Rectangle 54"/>
          <p:cNvSpPr/>
          <p:nvPr/>
        </p:nvSpPr>
        <p:spPr>
          <a:xfrm>
            <a:off x="6217920" y="3474720"/>
            <a:ext cx="5440680" cy="2788920"/>
          </a:xfrm>
          <a:prstGeom prst="rect">
            <a:avLst/>
          </a:prstGeom>
          <a:solidFill>
            <a:srgbClr val="1C2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6" name="TextBox 55"/>
          <p:cNvSpPr txBox="1"/>
          <p:nvPr/>
        </p:nvSpPr>
        <p:spPr>
          <a:xfrm>
            <a:off x="6446520" y="3611880"/>
            <a:ext cx="502920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1" i="0">
                <a:solidFill>
                  <a:srgbClr val="F59E0B"/>
                </a:solidFill>
                <a:latin typeface="Calibri"/>
              </a:rPr>
              <a:t>AKO TO ROBIŤ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6446520" y="3886200"/>
            <a:ext cx="502920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Georgia"/>
              </a:rPr>
              <a:t>Plánujte bezpečnosť ako súčasť odstávky — nie ako dodatok.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446520" y="4645152"/>
            <a:ext cx="109728" cy="109728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9" name="TextBox 58"/>
          <p:cNvSpPr txBox="1"/>
          <p:nvPr/>
        </p:nvSpPr>
        <p:spPr>
          <a:xfrm>
            <a:off x="6629400" y="4553712"/>
            <a:ext cx="484632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50" b="1" i="0">
                <a:solidFill>
                  <a:srgbClr val="F59E0B"/>
                </a:solidFill>
                <a:latin typeface="Calibri"/>
              </a:rPr>
              <a:t>Bezpečnosť v PM pláne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629400" y="4828032"/>
            <a:ext cx="484632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0" i="0">
                <a:solidFill>
                  <a:srgbClr val="CBD5E1"/>
                </a:solidFill>
                <a:latin typeface="Calibri"/>
              </a:rPr>
              <a:t>patching a konfiguračné zmeny sa zaraďujú do preventívnej údržby.</a:t>
            </a:r>
          </a:p>
        </p:txBody>
      </p:sp>
      <p:sp>
        <p:nvSpPr>
          <p:cNvPr id="61" name="Rectangle 60"/>
          <p:cNvSpPr/>
          <p:nvPr/>
        </p:nvSpPr>
        <p:spPr>
          <a:xfrm>
            <a:off x="6446520" y="5193792"/>
            <a:ext cx="109728" cy="109728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2" name="TextBox 61"/>
          <p:cNvSpPr txBox="1"/>
          <p:nvPr/>
        </p:nvSpPr>
        <p:spPr>
          <a:xfrm>
            <a:off x="6629400" y="5102352"/>
            <a:ext cx="484632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50" b="1" i="0">
                <a:solidFill>
                  <a:srgbClr val="F59E0B"/>
                </a:solidFill>
                <a:latin typeface="Calibri"/>
              </a:rPr>
              <a:t>Stage / test prostredie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6629400" y="5376672"/>
            <a:ext cx="484632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0" i="0">
                <a:solidFill>
                  <a:srgbClr val="CBD5E1"/>
                </a:solidFill>
                <a:latin typeface="Calibri"/>
              </a:rPr>
              <a:t>patche sa testujú na zrkadle linky skôr, než idú do výroby.</a:t>
            </a:r>
          </a:p>
        </p:txBody>
      </p:sp>
      <p:sp>
        <p:nvSpPr>
          <p:cNvPr id="64" name="Rectangle 63"/>
          <p:cNvSpPr/>
          <p:nvPr/>
        </p:nvSpPr>
        <p:spPr>
          <a:xfrm>
            <a:off x="6446520" y="5742431"/>
            <a:ext cx="109728" cy="109728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5" name="TextBox 64"/>
          <p:cNvSpPr txBox="1"/>
          <p:nvPr/>
        </p:nvSpPr>
        <p:spPr>
          <a:xfrm>
            <a:off x="6629400" y="5650992"/>
            <a:ext cx="484632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50" b="1" i="0">
                <a:solidFill>
                  <a:srgbClr val="F59E0B"/>
                </a:solidFill>
                <a:latin typeface="Calibri"/>
              </a:rPr>
              <a:t>Kompenzácia v medziokne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629400" y="5925312"/>
            <a:ext cx="484632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0" i="0">
                <a:solidFill>
                  <a:srgbClr val="CBD5E1"/>
                </a:solidFill>
                <a:latin typeface="Calibri"/>
              </a:rPr>
              <a:t>segmentácia, whitelisting a monitoring pokryjú čakací čas.</a:t>
            </a:r>
          </a:p>
        </p:txBody>
      </p:sp>
      <p:sp>
        <p:nvSpPr>
          <p:cNvPr id="67" name="Rectangle 66"/>
          <p:cNvSpPr/>
          <p:nvPr/>
        </p:nvSpPr>
        <p:spPr>
          <a:xfrm>
            <a:off x="548640" y="6446520"/>
            <a:ext cx="11094415" cy="9525"/>
          </a:xfrm>
          <a:prstGeom prst="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8" name="TextBox 67"/>
          <p:cNvSpPr txBox="1"/>
          <p:nvPr/>
        </p:nvSpPr>
        <p:spPr>
          <a:xfrm>
            <a:off x="548640" y="6537960"/>
            <a:ext cx="7315200" cy="15388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sk-SK" sz="1000">
                <a:solidFill>
                  <a:srgbClr val="94A3B8"/>
                </a:solidFill>
              </a:rPr>
              <a:t>Kyberbezpečnost pro průmysl 2026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9692640" y="6537960"/>
            <a:ext cx="1950415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8 / 12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6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548640" y="502920"/>
            <a:ext cx="82296" cy="685800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777240" y="457200"/>
            <a:ext cx="109728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1" i="0">
                <a:solidFill>
                  <a:srgbClr val="D97706"/>
                </a:solidFill>
                <a:latin typeface="Calibri"/>
              </a:rPr>
              <a:t>PILIER 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713232"/>
            <a:ext cx="1097280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000" b="1" i="0">
                <a:solidFill>
                  <a:srgbClr val="0A1F3D"/>
                </a:solidFill>
                <a:latin typeface="Georgia"/>
              </a:rPr>
              <a:t>Ľudský faktor a procesy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508760"/>
            <a:ext cx="4206240" cy="4754880"/>
          </a:xfrm>
          <a:prstGeom prst="rect">
            <a:avLst/>
          </a:prstGeom>
          <a:solidFill>
            <a:srgbClr val="1C2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777240" y="1737360"/>
            <a:ext cx="3749039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1" i="0">
                <a:solidFill>
                  <a:srgbClr val="F59E0B"/>
                </a:solidFill>
                <a:latin typeface="Calibri"/>
              </a:rPr>
              <a:t>ĽUDSKÝ ROZMER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2103120"/>
            <a:ext cx="3749039" cy="12801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6000" b="1" i="0">
                <a:solidFill>
                  <a:srgbClr val="F59E0B"/>
                </a:solidFill>
                <a:latin typeface="Georgia"/>
              </a:rPr>
              <a:t>60–80 %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3429000"/>
            <a:ext cx="3749039" cy="43088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0" i="0">
                <a:solidFill>
                  <a:srgbClr val="FFFFFF"/>
                </a:solidFill>
                <a:latin typeface="Calibri"/>
              </a:rPr>
              <a:t>incidentov má </a:t>
            </a:r>
            <a:r>
              <a:rPr lang="sk-SK" sz="1400" b="0" i="0">
                <a:solidFill>
                  <a:srgbClr val="FFFFFF"/>
                </a:solidFill>
                <a:latin typeface="Calibri"/>
              </a:rPr>
              <a:t>pôvod v </a:t>
            </a:r>
            <a:r>
              <a:rPr sz="1400" b="0" i="0">
                <a:solidFill>
                  <a:srgbClr val="FFFFFF"/>
                </a:solidFill>
                <a:latin typeface="Calibri"/>
              </a:rPr>
              <a:t>ľudsk</a:t>
            </a:r>
            <a:r>
              <a:rPr lang="sk-SK" sz="1400" b="0" i="0">
                <a:solidFill>
                  <a:srgbClr val="FFFFFF"/>
                </a:solidFill>
                <a:latin typeface="Calibri"/>
              </a:rPr>
              <a:t>om konaní</a:t>
            </a:r>
            <a:r>
              <a:rPr sz="1400" b="0" i="0">
                <a:solidFill>
                  <a:srgbClr val="FFFFFF"/>
                </a:solidFill>
                <a:latin typeface="Calibri"/>
              </a:rPr>
              <a:t> — chyba, klik, nedbalosť alebo úmysel.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7240" y="5120640"/>
            <a:ext cx="3749039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1">
                <a:solidFill>
                  <a:srgbClr val="CBD5E1"/>
                </a:solidFill>
                <a:latin typeface="Georgia"/>
              </a:rPr>
              <a:t>Technológia bez ľudí a procesov je len</a:t>
            </a:r>
            <a:r>
              <a:rPr lang="sk-SK" sz="1200" b="0" i="1">
                <a:solidFill>
                  <a:srgbClr val="CBD5E1"/>
                </a:solidFill>
                <a:latin typeface="Georgia"/>
              </a:rPr>
              <a:t> nepoužiteľný</a:t>
            </a:r>
            <a:r>
              <a:rPr sz="1200" b="0" i="1">
                <a:solidFill>
                  <a:srgbClr val="CBD5E1"/>
                </a:solidFill>
                <a:latin typeface="Georgia"/>
              </a:rPr>
              <a:t> nástroj</a:t>
            </a:r>
            <a:r>
              <a:rPr lang="sk-SK" sz="1200" b="0" i="1">
                <a:solidFill>
                  <a:srgbClr val="CBD5E1"/>
                </a:solidFill>
                <a:latin typeface="Georgia"/>
              </a:rPr>
              <a:t>. </a:t>
            </a:r>
            <a:endParaRPr sz="1200" b="0" i="1">
              <a:solidFill>
                <a:srgbClr val="CBD5E1"/>
              </a:solidFill>
              <a:latin typeface="Georgia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937760" y="1554480"/>
            <a:ext cx="6720840" cy="10972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4937760" y="1554480"/>
            <a:ext cx="82296" cy="1097280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5166360" y="1691639"/>
            <a:ext cx="64008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1" i="0">
                <a:solidFill>
                  <a:srgbClr val="0A1F3D"/>
                </a:solidFill>
                <a:latin typeface="Georgia"/>
              </a:rPr>
              <a:t>Politiky a governance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166360" y="2057400"/>
            <a:ext cx="640080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50" b="0" i="0">
                <a:solidFill>
                  <a:srgbClr val="1E293B"/>
                </a:solidFill>
                <a:latin typeface="Calibri"/>
              </a:rPr>
              <a:t>Dokumentované pravidlá, ktoré platia pre IT aj OT. Odkazované v zmluvách a revidované ročne.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937760" y="2743200"/>
            <a:ext cx="6720840" cy="10972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4937760" y="2743200"/>
            <a:ext cx="82296" cy="1097280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5166360" y="2880360"/>
            <a:ext cx="64008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1" i="0">
                <a:solidFill>
                  <a:srgbClr val="0A1F3D"/>
                </a:solidFill>
                <a:latin typeface="Georgia"/>
              </a:rPr>
              <a:t>Roly a zodpovednosti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166360" y="3246120"/>
            <a:ext cx="640080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50" b="0" i="0">
                <a:solidFill>
                  <a:srgbClr val="1E293B"/>
                </a:solidFill>
                <a:latin typeface="Calibri"/>
              </a:rPr>
              <a:t>CISO, OT Security Lead, asset owner. Bez menovite priradených rolí nie je kontinuita.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937760" y="3931920"/>
            <a:ext cx="6720840" cy="10972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4937760" y="3931920"/>
            <a:ext cx="82296" cy="1097280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5166360" y="4069080"/>
            <a:ext cx="64008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1" i="0">
                <a:solidFill>
                  <a:srgbClr val="0A1F3D"/>
                </a:solidFill>
                <a:latin typeface="Georgia"/>
              </a:rPr>
              <a:t>Awareness cielený na prevádzku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166360" y="4434840"/>
            <a:ext cx="640080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50" b="0" i="0">
                <a:solidFill>
                  <a:srgbClr val="1E293B"/>
                </a:solidFill>
                <a:latin typeface="Calibri"/>
              </a:rPr>
              <a:t>Operátori, údržba a servisní technici majú iné riziká ako kancelárie — školte ich inak.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937760" y="5120640"/>
            <a:ext cx="6720840" cy="10972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ectangle 23"/>
          <p:cNvSpPr/>
          <p:nvPr/>
        </p:nvSpPr>
        <p:spPr>
          <a:xfrm>
            <a:off x="4937760" y="5120640"/>
            <a:ext cx="82296" cy="1097280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5166360" y="5257800"/>
            <a:ext cx="64008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1" i="0">
                <a:solidFill>
                  <a:srgbClr val="0A1F3D"/>
                </a:solidFill>
                <a:latin typeface="Georgia"/>
              </a:rPr>
              <a:t>Incident response plán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166360" y="5623559"/>
            <a:ext cx="640080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50" b="0" i="0">
                <a:solidFill>
                  <a:srgbClr val="1E293B"/>
                </a:solidFill>
                <a:latin typeface="Calibri"/>
              </a:rPr>
              <a:t>Otestovaný tabletop cvičením na scenári „zastavená linka“. Raz ročne minimum.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548640" y="6446520"/>
            <a:ext cx="11094415" cy="9525"/>
          </a:xfrm>
          <a:prstGeom prst="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548640" y="6537960"/>
            <a:ext cx="7315200" cy="15388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sk-SK" sz="1000">
                <a:solidFill>
                  <a:srgbClr val="94A3B8"/>
                </a:solidFill>
              </a:rPr>
              <a:t>Kyberbezpečnost pro průmysl 2026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692640" y="6537960"/>
            <a:ext cx="1950415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9 / 12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1487</Words>
  <Application>Microsoft Macintosh PowerPoint</Application>
  <PresentationFormat>Širokouhlá</PresentationFormat>
  <Paragraphs>243</Paragraphs>
  <Slides>12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12</vt:i4>
      </vt:variant>
    </vt:vector>
  </HeadingPairs>
  <TitlesOfParts>
    <vt:vector size="16" baseType="lpstr">
      <vt:lpstr>Arial</vt:lpstr>
      <vt:lpstr>Calibri</vt:lpstr>
      <vt:lpstr>Georgia</vt:lpstr>
      <vt:lpstr>Office Theme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Ivan Makatura | MCCA</cp:lastModifiedBy>
  <cp:revision>7</cp:revision>
  <dcterms:created xsi:type="dcterms:W3CDTF">2013-01-27T09:14:16Z</dcterms:created>
  <dcterms:modified xsi:type="dcterms:W3CDTF">2026-04-21T07:05:25Z</dcterms:modified>
  <cp:category/>
</cp:coreProperties>
</file>